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5"/>
  </p:notesMasterIdLst>
  <p:sldIdLst>
    <p:sldId id="283" r:id="rId3"/>
    <p:sldId id="256" r:id="rId4"/>
    <p:sldId id="257" r:id="rId6"/>
    <p:sldId id="258" r:id="rId7"/>
    <p:sldId id="259" r:id="rId8"/>
    <p:sldId id="262" r:id="rId9"/>
    <p:sldId id="263" r:id="rId10"/>
    <p:sldId id="265" r:id="rId11"/>
    <p:sldId id="274" r:id="rId12"/>
    <p:sldId id="275" r:id="rId13"/>
    <p:sldId id="276" r:id="rId14"/>
    <p:sldId id="277" r:id="rId15"/>
    <p:sldId id="282" r:id="rId16"/>
  </p:sldIdLst>
  <p:sldSz cx="9144000" cy="5143500"/>
  <p:notesSz cx="5143500" cy="9144000"/>
  <p:custDataLst>
    <p:tags r:id="rId20"/>
  </p:custData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0" Type="http://schemas.openxmlformats.org/officeDocument/2006/relationships/tags" Target="tags/tag32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PTIST_MASTER">
    <p:bg>
      <p:bgPr>
        <a:solidFill>
          <a:srgbClr val="F4F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.xml"/><Relationship Id="rId8" Type="http://schemas.openxmlformats.org/officeDocument/2006/relationships/slideLayout" Target="../slideLayouts/slideLayout1.xml"/><Relationship Id="rId7" Type="http://schemas.openxmlformats.org/officeDocument/2006/relationships/tags" Target="../tags/tag11.xml"/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11.png"/><Relationship Id="rId7" Type="http://schemas.openxmlformats.org/officeDocument/2006/relationships/image" Target="../media/image10.png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0" Type="http://schemas.openxmlformats.org/officeDocument/2006/relationships/notesSlide" Target="../notesSlides/notesSlide6.xml"/><Relationship Id="rId1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7.xml"/><Relationship Id="rId8" Type="http://schemas.openxmlformats.org/officeDocument/2006/relationships/slideLayout" Target="../slideLayouts/slideLayout1.xml"/><Relationship Id="rId7" Type="http://schemas.openxmlformats.org/officeDocument/2006/relationships/tags" Target="../tags/tag19.xml"/><Relationship Id="rId6" Type="http://schemas.openxmlformats.org/officeDocument/2006/relationships/tags" Target="../tags/tag18.xml"/><Relationship Id="rId5" Type="http://schemas.openxmlformats.org/officeDocument/2006/relationships/tags" Target="../tags/tag17.xml"/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.png"/><Relationship Id="rId8" Type="http://schemas.openxmlformats.org/officeDocument/2006/relationships/tags" Target="../tags/tag24.xml"/><Relationship Id="rId7" Type="http://schemas.openxmlformats.org/officeDocument/2006/relationships/tags" Target="../tags/tag23.xml"/><Relationship Id="rId6" Type="http://schemas.openxmlformats.org/officeDocument/2006/relationships/tags" Target="../tags/tag22.xml"/><Relationship Id="rId5" Type="http://schemas.openxmlformats.org/officeDocument/2006/relationships/image" Target="../media/image13.png"/><Relationship Id="rId4" Type="http://schemas.openxmlformats.org/officeDocument/2006/relationships/tags" Target="../tags/tag21.xml"/><Relationship Id="rId3" Type="http://schemas.openxmlformats.org/officeDocument/2006/relationships/image" Target="../media/image12.png"/><Relationship Id="rId21" Type="http://schemas.openxmlformats.org/officeDocument/2006/relationships/notesSlide" Target="../notesSlides/notesSlide9.xml"/><Relationship Id="rId20" Type="http://schemas.openxmlformats.org/officeDocument/2006/relationships/slideLayout" Target="../slideLayouts/slideLayout1.xml"/><Relationship Id="rId2" Type="http://schemas.openxmlformats.org/officeDocument/2006/relationships/tags" Target="../tags/tag20.xml"/><Relationship Id="rId19" Type="http://schemas.openxmlformats.org/officeDocument/2006/relationships/tags" Target="../tags/tag31.xml"/><Relationship Id="rId18" Type="http://schemas.openxmlformats.org/officeDocument/2006/relationships/tags" Target="../tags/tag30.xml"/><Relationship Id="rId17" Type="http://schemas.openxmlformats.org/officeDocument/2006/relationships/tags" Target="../tags/tag29.xml"/><Relationship Id="rId16" Type="http://schemas.openxmlformats.org/officeDocument/2006/relationships/tags" Target="../tags/tag28.xml"/><Relationship Id="rId15" Type="http://schemas.openxmlformats.org/officeDocument/2006/relationships/image" Target="../media/image17.png"/><Relationship Id="rId14" Type="http://schemas.openxmlformats.org/officeDocument/2006/relationships/tags" Target="../tags/tag27.xml"/><Relationship Id="rId13" Type="http://schemas.openxmlformats.org/officeDocument/2006/relationships/image" Target="../media/image16.png"/><Relationship Id="rId12" Type="http://schemas.openxmlformats.org/officeDocument/2006/relationships/tags" Target="../tags/tag26.xml"/><Relationship Id="rId11" Type="http://schemas.openxmlformats.org/officeDocument/2006/relationships/image" Target="../media/image15.png"/><Relationship Id="rId10" Type="http://schemas.openxmlformats.org/officeDocument/2006/relationships/tags" Target="../tags/tag25.xml"/><Relationship Id="rId1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24.png"/><Relationship Id="rId7" Type="http://schemas.openxmlformats.org/officeDocument/2006/relationships/image" Target="../media/image23.png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0" Type="http://schemas.openxmlformats.org/officeDocument/2006/relationships/notesSlide" Target="../notesSlides/notesSlide10.xml"/><Relationship Id="rId1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>
            <a:off x="635" y="1312545"/>
            <a:ext cx="9142730" cy="3831590"/>
          </a:xfrm>
          <a:prstGeom prst="rect">
            <a:avLst/>
          </a:prstGeom>
          <a:solidFill>
            <a:srgbClr val="B322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椭圆 5"/>
          <p:cNvSpPr/>
          <p:nvPr>
            <p:custDataLst>
              <p:tags r:id="rId2"/>
            </p:custDataLst>
          </p:nvPr>
        </p:nvSpPr>
        <p:spPr>
          <a:xfrm>
            <a:off x="3383280" y="553085"/>
            <a:ext cx="2039620" cy="2039620"/>
          </a:xfrm>
          <a:prstGeom prst="ellipse">
            <a:avLst/>
          </a:prstGeom>
          <a:solidFill>
            <a:srgbClr val="B32228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3"/>
            </p:custDataLst>
          </p:nvPr>
        </p:nvSpPr>
        <p:spPr>
          <a:xfrm>
            <a:off x="-382905" y="2592705"/>
            <a:ext cx="1006030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4800" b="1">
                <a:solidFill>
                  <a:schemeClr val="bg1"/>
                </a:solidFill>
                <a:latin typeface="方正小标宋简体" panose="03000509000000000000" charset="-122"/>
                <a:ea typeface="方正小标宋简体" panose="03000509000000000000" charset="-122"/>
                <a:cs typeface="方正小标宋简体" panose="03000509000000000000" charset="-122"/>
              </a:rPr>
              <a:t>课前十分钟演讲</a:t>
            </a:r>
            <a:endParaRPr lang="zh-CN" altLang="en-US" sz="4800" b="1">
              <a:solidFill>
                <a:schemeClr val="bg1"/>
              </a:solidFill>
              <a:latin typeface="方正小标宋简体" panose="03000509000000000000" charset="-122"/>
              <a:ea typeface="方正小标宋简体" panose="03000509000000000000" charset="-122"/>
              <a:cs typeface="方正小标宋简体" panose="03000509000000000000" charset="-122"/>
            </a:endParaRPr>
          </a:p>
        </p:txBody>
      </p:sp>
      <p:sp>
        <p:nvSpPr>
          <p:cNvPr id="11" name="矩形 10"/>
          <p:cNvSpPr/>
          <p:nvPr>
            <p:custDataLst>
              <p:tags r:id="rId4"/>
            </p:custDataLst>
          </p:nvPr>
        </p:nvSpPr>
        <p:spPr>
          <a:xfrm>
            <a:off x="-1894205" y="3422650"/>
            <a:ext cx="10873105" cy="681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>
              <a:buClrTx/>
              <a:buSzTx/>
              <a:buFontTx/>
            </a:pPr>
            <a:r>
              <a:rPr lang="zh-CN" altLang="en-US" sz="4400"/>
              <a:t>主题:</a:t>
            </a:r>
            <a:endParaRPr lang="zh-CN" altLang="en-US" sz="4400"/>
          </a:p>
        </p:txBody>
      </p:sp>
      <p:sp>
        <p:nvSpPr>
          <p:cNvPr id="12" name="文本框 11"/>
          <p:cNvSpPr txBox="1"/>
          <p:nvPr>
            <p:custDataLst>
              <p:tags r:id="rId5"/>
            </p:custDataLst>
          </p:nvPr>
        </p:nvSpPr>
        <p:spPr>
          <a:xfrm>
            <a:off x="-523875" y="4317365"/>
            <a:ext cx="1006030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600" b="1">
                <a:solidFill>
                  <a:schemeClr val="bg1"/>
                </a:solidFill>
                <a:latin typeface="方正小标宋简体" panose="03000509000000000000" charset="-122"/>
                <a:ea typeface="方正小标宋简体" panose="03000509000000000000" charset="-122"/>
                <a:cs typeface="方正小标宋简体" panose="03000509000000000000" charset="-122"/>
              </a:rPr>
              <a:t>演讲人：房鑫</a:t>
            </a:r>
            <a:r>
              <a:rPr lang="zh-CN" altLang="en-US" sz="1600" b="1">
                <a:solidFill>
                  <a:schemeClr val="bg1"/>
                </a:solidFill>
                <a:latin typeface="方正小标宋简体" panose="03000509000000000000" charset="-122"/>
                <a:ea typeface="方正小标宋简体" panose="03000509000000000000" charset="-122"/>
                <a:cs typeface="方正小标宋简体" panose="03000509000000000000" charset="-122"/>
              </a:rPr>
              <a:t>宇</a:t>
            </a:r>
            <a:endParaRPr lang="zh-CN" altLang="en-US" sz="1600" b="1">
              <a:solidFill>
                <a:schemeClr val="bg1"/>
              </a:solidFill>
              <a:latin typeface="方正小标宋简体" panose="03000509000000000000" charset="-122"/>
              <a:ea typeface="方正小标宋简体" panose="03000509000000000000" charset="-122"/>
              <a:cs typeface="方正小标宋简体" panose="03000509000000000000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339590" y="3422650"/>
            <a:ext cx="2413000" cy="4775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4400">
                <a:solidFill>
                  <a:schemeClr val="lt1"/>
                </a:solidFill>
              </a:rPr>
              <a:t>自控力</a:t>
            </a:r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57088" y="1905016"/>
            <a:ext cx="7932444" cy="841248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3600" b="1" kern="0" spc="150" dirty="0">
                <a:solidFill>
                  <a:srgbClr val="F0BC5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自控力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557088" y="3007952"/>
            <a:ext cx="3467259" cy="484632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65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掌控自我，成就未来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557088" y="3674045"/>
            <a:ext cx="2051588" cy="45720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350" dirty="0">
                <a:solidFill>
                  <a:srgbClr val="F0BC5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汇报人：房鑫宇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49427" y="581104"/>
            <a:ext cx="1675953" cy="73152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3000" b="1" dirty="0">
                <a:solidFill>
                  <a:srgbClr val="F0BC5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目录</a:t>
            </a:r>
            <a:endParaRPr lang="en-US" sz="1500" dirty="0"/>
          </a:p>
        </p:txBody>
      </p:sp>
      <p:sp>
        <p:nvSpPr>
          <p:cNvPr id="3" name="Text 1"/>
          <p:cNvSpPr/>
          <p:nvPr>
            <p:custDataLst>
              <p:tags r:id="rId2"/>
            </p:custDataLst>
          </p:nvPr>
        </p:nvSpPr>
        <p:spPr>
          <a:xfrm>
            <a:off x="1520202" y="1706397"/>
            <a:ext cx="3236976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800" dirty="0">
                <a:solidFill>
                  <a:srgbClr val="F0BC5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自控力定义</a:t>
            </a:r>
            <a:endParaRPr lang="en-US" sz="1500" dirty="0"/>
          </a:p>
        </p:txBody>
      </p:sp>
      <p:sp>
        <p:nvSpPr>
          <p:cNvPr id="4" name="Text 2"/>
          <p:cNvSpPr/>
          <p:nvPr>
            <p:custDataLst>
              <p:tags r:id="rId3"/>
            </p:custDataLst>
          </p:nvPr>
        </p:nvSpPr>
        <p:spPr>
          <a:xfrm>
            <a:off x="966844" y="1660677"/>
            <a:ext cx="713232" cy="621792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01</a:t>
            </a:r>
            <a:endParaRPr lang="en-US" sz="1500" dirty="0"/>
          </a:p>
        </p:txBody>
      </p:sp>
      <p:sp>
        <p:nvSpPr>
          <p:cNvPr id="5" name="Text 3"/>
          <p:cNvSpPr/>
          <p:nvPr>
            <p:custDataLst>
              <p:tags r:id="rId4"/>
            </p:custDataLst>
          </p:nvPr>
        </p:nvSpPr>
        <p:spPr>
          <a:xfrm>
            <a:off x="1519888" y="2295042"/>
            <a:ext cx="3236855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800" dirty="0">
                <a:solidFill>
                  <a:srgbClr val="F0BC5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自控力重要性</a:t>
            </a:r>
            <a:endParaRPr lang="en-US" sz="1500" dirty="0"/>
          </a:p>
        </p:txBody>
      </p:sp>
      <p:sp>
        <p:nvSpPr>
          <p:cNvPr id="6" name="Text 4"/>
          <p:cNvSpPr/>
          <p:nvPr>
            <p:custDataLst>
              <p:tags r:id="rId5"/>
            </p:custDataLst>
          </p:nvPr>
        </p:nvSpPr>
        <p:spPr>
          <a:xfrm>
            <a:off x="967165" y="2218842"/>
            <a:ext cx="713232" cy="621792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02</a:t>
            </a:r>
            <a:endParaRPr lang="en-US" sz="1500" dirty="0"/>
          </a:p>
        </p:txBody>
      </p:sp>
      <p:sp>
        <p:nvSpPr>
          <p:cNvPr id="8" name="Text 6"/>
          <p:cNvSpPr/>
          <p:nvPr>
            <p:custDataLst>
              <p:tags r:id="rId6"/>
            </p:custDataLst>
          </p:nvPr>
        </p:nvSpPr>
        <p:spPr>
          <a:xfrm>
            <a:off x="966996" y="2819399"/>
            <a:ext cx="713232" cy="621792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03</a:t>
            </a:r>
            <a:endParaRPr lang="en-US" sz="1500" dirty="0"/>
          </a:p>
        </p:txBody>
      </p:sp>
      <p:sp>
        <p:nvSpPr>
          <p:cNvPr id="16" name="文本框 15"/>
          <p:cNvSpPr txBox="1"/>
          <p:nvPr>
            <p:custDataLst>
              <p:tags r:id="rId7"/>
            </p:custDataLst>
          </p:nvPr>
        </p:nvSpPr>
        <p:spPr>
          <a:xfrm>
            <a:off x="1520190" y="2943225"/>
            <a:ext cx="3048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dirty="0">
                <a:solidFill>
                  <a:srgbClr val="F0BC5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  <a:sym typeface="+mn-ea"/>
              </a:rPr>
              <a:t>提高自控力策略</a:t>
            </a:r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94071" y="2209430"/>
            <a:ext cx="741298" cy="54864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3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01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1435369" y="2117990"/>
            <a:ext cx="6990475" cy="73152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3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自控力定义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6270" y="206871"/>
            <a:ext cx="8343829" cy="676656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700" b="1" dirty="0">
                <a:solidFill>
                  <a:srgbClr val="F0BC5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自控力基本概念</a:t>
            </a:r>
            <a:endParaRPr lang="en-US" sz="1500" dirty="0"/>
          </a:p>
        </p:txBody>
      </p:sp>
      <p:sp>
        <p:nvSpPr>
          <p:cNvPr id="3" name="Text 1"/>
          <p:cNvSpPr/>
          <p:nvPr>
            <p:custDataLst>
              <p:tags r:id="rId2"/>
            </p:custDataLst>
          </p:nvPr>
        </p:nvSpPr>
        <p:spPr>
          <a:xfrm>
            <a:off x="2743200" y="1025863"/>
            <a:ext cx="3657600" cy="448056"/>
          </a:xfrm>
          <a:prstGeom prst="rect">
            <a:avLst/>
          </a:prstGeom>
          <a:noFill/>
        </p:spPr>
        <p:txBody>
          <a:bodyPr wrap="square" lIns="95250" tIns="95250" rIns="95250" bIns="95250" rtlCol="0" anchor="ctr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800" b="1" dirty="0">
                <a:solidFill>
                  <a:srgbClr val="F0BC5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自控力定义</a:t>
            </a:r>
            <a:endParaRPr lang="en-US" sz="1500" dirty="0"/>
          </a:p>
        </p:txBody>
      </p:sp>
      <p:sp>
        <p:nvSpPr>
          <p:cNvPr id="4" name="Text 2"/>
          <p:cNvSpPr/>
          <p:nvPr>
            <p:custDataLst>
              <p:tags r:id="rId3"/>
            </p:custDataLst>
          </p:nvPr>
        </p:nvSpPr>
        <p:spPr>
          <a:xfrm>
            <a:off x="2709545" y="1964437"/>
            <a:ext cx="3657600" cy="106070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自控力是指个体在面对诱惑和挑战时，能够抑制即时满足的冲动，坚持完成长期目标的能力。它涉及心理、生理及行为多个方面，是实现自我管理的关键因素。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94071" y="2209430"/>
            <a:ext cx="741298" cy="54864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3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02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1435369" y="2117990"/>
            <a:ext cx="6990475" cy="73152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3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自控力重要性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6270" y="206871"/>
            <a:ext cx="8343829" cy="676656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700" b="1" dirty="0">
                <a:solidFill>
                  <a:srgbClr val="F0BC5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对个人成功影响</a:t>
            </a:r>
            <a:endParaRPr lang="en-US" sz="15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2">
            <a:alphaModFix amt="0"/>
          </a:blip>
          <a:stretch>
            <a:fillRect/>
          </a:stretch>
        </p:blipFill>
        <p:spPr>
          <a:xfrm>
            <a:off x="429475" y="979273"/>
            <a:ext cx="8184444" cy="3578175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1057755" y="1192668"/>
            <a:ext cx="2191977" cy="3217037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738465" y="1471944"/>
            <a:ext cx="423666" cy="220184"/>
          </a:xfrm>
          <a:prstGeom prst="rect">
            <a:avLst/>
          </a:prstGeom>
        </p:spPr>
      </p:pic>
      <p:pic>
        <p:nvPicPr>
          <p:cNvPr id="6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314" y="1305932"/>
            <a:ext cx="1095138" cy="367710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1057755" y="1192607"/>
            <a:ext cx="878697" cy="59436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25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2"/>
          <p:cNvSpPr/>
          <p:nvPr/>
        </p:nvSpPr>
        <p:spPr>
          <a:xfrm>
            <a:off x="1057755" y="1673642"/>
            <a:ext cx="2194560" cy="585216"/>
          </a:xfrm>
          <a:prstGeom prst="rect">
            <a:avLst/>
          </a:prstGeom>
          <a:noFill/>
        </p:spPr>
        <p:txBody>
          <a:bodyPr wrap="square" lIns="95250" tIns="95250" rIns="95250" bIns="95250" rtlCol="0" anchor="ctr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650" b="1" dirty="0">
                <a:solidFill>
                  <a:srgbClr val="F0BC5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提升工作效率</a:t>
            </a:r>
            <a:endParaRPr lang="en-US" sz="1500" dirty="0"/>
          </a:p>
        </p:txBody>
      </p:sp>
      <p:sp>
        <p:nvSpPr>
          <p:cNvPr id="9" name="Text 3"/>
          <p:cNvSpPr/>
          <p:nvPr/>
        </p:nvSpPr>
        <p:spPr>
          <a:xfrm>
            <a:off x="1057755" y="2255641"/>
            <a:ext cx="2191977" cy="146304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5000"/>
              </a:lnSpc>
              <a:spcBef>
                <a:spcPts val="375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自控力有助于个人在工作场所保持专注，避免分心。通过控制冲动行为和短期诱惑，人们能够更高效地完成任务，从而提升工作效率和生产力。</a:t>
            </a:r>
            <a:endParaRPr lang="en-US" sz="1500" dirty="0"/>
          </a:p>
        </p:txBody>
      </p:sp>
      <p:pic>
        <p:nvPicPr>
          <p:cNvPr id="10" name="Image 4" descr="preencoded.png"/>
          <p:cNvPicPr>
            <a:picLocks noChangeAspect="1"/>
          </p:cNvPicPr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6111817" y="1192668"/>
            <a:ext cx="2191977" cy="3217037"/>
          </a:xfrm>
          <a:prstGeom prst="rect">
            <a:avLst/>
          </a:prstGeom>
        </p:spPr>
      </p:pic>
      <p:pic>
        <p:nvPicPr>
          <p:cNvPr id="11" name="Image 5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5792528" y="1471992"/>
            <a:ext cx="423666" cy="220184"/>
          </a:xfrm>
          <a:prstGeom prst="rect">
            <a:avLst/>
          </a:prstGeom>
        </p:spPr>
      </p:pic>
      <p:pic>
        <p:nvPicPr>
          <p:cNvPr id="12" name="Image 6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95376" y="1305980"/>
            <a:ext cx="1095138" cy="367710"/>
          </a:xfrm>
          <a:prstGeom prst="rect">
            <a:avLst/>
          </a:prstGeom>
        </p:spPr>
      </p:pic>
      <p:sp>
        <p:nvSpPr>
          <p:cNvPr id="13" name="Text 4"/>
          <p:cNvSpPr/>
          <p:nvPr/>
        </p:nvSpPr>
        <p:spPr>
          <a:xfrm>
            <a:off x="6111817" y="1192655"/>
            <a:ext cx="878697" cy="59436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25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5"/>
          <p:cNvSpPr/>
          <p:nvPr/>
        </p:nvSpPr>
        <p:spPr>
          <a:xfrm>
            <a:off x="6111817" y="1673642"/>
            <a:ext cx="2194560" cy="585216"/>
          </a:xfrm>
          <a:prstGeom prst="rect">
            <a:avLst/>
          </a:prstGeom>
          <a:noFill/>
        </p:spPr>
        <p:txBody>
          <a:bodyPr wrap="square" lIns="95250" tIns="95250" rIns="95250" bIns="95250" rtlCol="0" anchor="ctr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650" b="1" dirty="0">
                <a:solidFill>
                  <a:srgbClr val="F0BC5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促进身体健康</a:t>
            </a:r>
            <a:endParaRPr lang="en-US" sz="1500" dirty="0"/>
          </a:p>
        </p:txBody>
      </p:sp>
      <p:sp>
        <p:nvSpPr>
          <p:cNvPr id="15" name="Text 6"/>
          <p:cNvSpPr/>
          <p:nvPr/>
        </p:nvSpPr>
        <p:spPr>
          <a:xfrm>
            <a:off x="6111817" y="2255641"/>
            <a:ext cx="2191977" cy="1719072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5000"/>
              </a:lnSpc>
              <a:spcBef>
                <a:spcPts val="375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自控力不仅影响心理，还对身体健康有积极作用。通过自律和延迟满足感，人们更容易采取健康的生活方式，如合理饮食、规律锻炼，从而预防疾病并提高生活质量。</a:t>
            </a:r>
            <a:endParaRPr lang="en-US" sz="1500" dirty="0"/>
          </a:p>
        </p:txBody>
      </p:sp>
      <p:pic>
        <p:nvPicPr>
          <p:cNvPr id="16" name="Image 7" descr="preencoded.png"/>
          <p:cNvPicPr>
            <a:picLocks noChangeAspect="1"/>
          </p:cNvPicPr>
          <p:nvPr/>
        </p:nvPicPr>
        <p:blipFill>
          <a:blip r:embed="rId6">
            <a:alphaModFix amt="10000"/>
          </a:blip>
          <a:stretch>
            <a:fillRect/>
          </a:stretch>
        </p:blipFill>
        <p:spPr>
          <a:xfrm>
            <a:off x="3584744" y="1192495"/>
            <a:ext cx="2191817" cy="3217382"/>
          </a:xfrm>
          <a:prstGeom prst="rect">
            <a:avLst/>
          </a:prstGeom>
        </p:spPr>
      </p:pic>
      <p:sp>
        <p:nvSpPr>
          <p:cNvPr id="17" name="Text 7"/>
          <p:cNvSpPr/>
          <p:nvPr/>
        </p:nvSpPr>
        <p:spPr>
          <a:xfrm>
            <a:off x="3584744" y="1673642"/>
            <a:ext cx="2194560" cy="585216"/>
          </a:xfrm>
          <a:prstGeom prst="rect">
            <a:avLst/>
          </a:prstGeom>
          <a:noFill/>
        </p:spPr>
        <p:txBody>
          <a:bodyPr wrap="square" lIns="95250" tIns="95250" rIns="95250" bIns="95250" rtlCol="0" anchor="ctr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650" b="1" dirty="0">
                <a:solidFill>
                  <a:srgbClr val="F0BC5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改善心理健康</a:t>
            </a:r>
            <a:endParaRPr lang="en-US" sz="1500" dirty="0"/>
          </a:p>
        </p:txBody>
      </p:sp>
      <p:sp>
        <p:nvSpPr>
          <p:cNvPr id="18" name="Text 8"/>
          <p:cNvSpPr/>
          <p:nvPr/>
        </p:nvSpPr>
        <p:spPr>
          <a:xfrm>
            <a:off x="3584744" y="2255641"/>
            <a:ext cx="2191817" cy="1719072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5000"/>
              </a:lnSpc>
              <a:spcBef>
                <a:spcPts val="375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自控力对维持良好的心理健康至关重要。通过管理情绪、抵制消极行为，具备自控力的人能更好地应对压力和挑战，减少焦虑和抑郁等心理问题的发生。</a:t>
            </a:r>
            <a:endParaRPr lang="en-US" sz="1500" dirty="0"/>
          </a:p>
        </p:txBody>
      </p:sp>
      <p:pic>
        <p:nvPicPr>
          <p:cNvPr id="19" name="Image 8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3265497" y="1471944"/>
            <a:ext cx="423666" cy="220184"/>
          </a:xfrm>
          <a:prstGeom prst="rect">
            <a:avLst/>
          </a:prstGeom>
        </p:spPr>
      </p:pic>
      <p:pic>
        <p:nvPicPr>
          <p:cNvPr id="20" name="Image 9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68345" y="1305932"/>
            <a:ext cx="1095138" cy="367710"/>
          </a:xfrm>
          <a:prstGeom prst="rect">
            <a:avLst/>
          </a:prstGeom>
        </p:spPr>
      </p:pic>
      <p:sp>
        <p:nvSpPr>
          <p:cNvPr id="21" name="Text 9"/>
          <p:cNvSpPr/>
          <p:nvPr/>
        </p:nvSpPr>
        <p:spPr>
          <a:xfrm>
            <a:off x="3584744" y="1192607"/>
            <a:ext cx="878739" cy="59436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25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02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6270" y="206871"/>
            <a:ext cx="8343829" cy="676656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700" b="1" dirty="0">
                <a:solidFill>
                  <a:srgbClr val="F0BC5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对人际关系改善</a:t>
            </a:r>
            <a:endParaRPr lang="en-US" sz="1500" dirty="0"/>
          </a:p>
        </p:txBody>
      </p:sp>
      <p:sp>
        <p:nvSpPr>
          <p:cNvPr id="4" name="Text 1"/>
          <p:cNvSpPr/>
          <p:nvPr>
            <p:custDataLst>
              <p:tags r:id="rId2"/>
            </p:custDataLst>
          </p:nvPr>
        </p:nvSpPr>
        <p:spPr>
          <a:xfrm>
            <a:off x="504835" y="1980683"/>
            <a:ext cx="2614983" cy="448056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800" b="1" dirty="0">
                <a:solidFill>
                  <a:srgbClr val="C38F2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增强沟通技巧</a:t>
            </a:r>
            <a:endParaRPr lang="en-US" sz="1500" dirty="0"/>
          </a:p>
        </p:txBody>
      </p:sp>
      <p:sp>
        <p:nvSpPr>
          <p:cNvPr id="5" name="Text 2"/>
          <p:cNvSpPr/>
          <p:nvPr>
            <p:custDataLst>
              <p:tags r:id="rId3"/>
            </p:custDataLst>
          </p:nvPr>
        </p:nvSpPr>
        <p:spPr>
          <a:xfrm>
            <a:off x="3264535" y="2428875"/>
            <a:ext cx="2614930" cy="279400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自控力有助于人们更好地管理情绪和冲动，从而在与他人交流时表现出更高的情商。通过控制情绪反应，个体能够更加冷静、理性地处理冲突，提升沟通效果。</a:t>
            </a:r>
            <a:endParaRPr lang="en-US" sz="1500" dirty="0"/>
          </a:p>
        </p:txBody>
      </p:sp>
      <p:sp>
        <p:nvSpPr>
          <p:cNvPr id="7" name="Text 3"/>
          <p:cNvSpPr/>
          <p:nvPr>
            <p:custDataLst>
              <p:tags r:id="rId4"/>
            </p:custDataLst>
          </p:nvPr>
        </p:nvSpPr>
        <p:spPr>
          <a:xfrm>
            <a:off x="3264399" y="1980683"/>
            <a:ext cx="2614983" cy="448056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800" b="1" dirty="0">
                <a:solidFill>
                  <a:srgbClr val="C38F2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提高信任感</a:t>
            </a:r>
            <a:endParaRPr lang="en-US" sz="1500" dirty="0"/>
          </a:p>
        </p:txBody>
      </p:sp>
      <p:sp>
        <p:nvSpPr>
          <p:cNvPr id="8" name="Text 4"/>
          <p:cNvSpPr/>
          <p:nvPr>
            <p:custDataLst>
              <p:tags r:id="rId5"/>
            </p:custDataLst>
          </p:nvPr>
        </p:nvSpPr>
        <p:spPr>
          <a:xfrm>
            <a:off x="6024173" y="2428760"/>
            <a:ext cx="2656902" cy="106070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自我控制能力强的人通常表现出更高的可靠性和诚信度。他们能够遵守承诺，按时完成任务，这有助于建立和维护人际关系中的信任和尊重。</a:t>
            </a:r>
            <a:endParaRPr lang="en-US" sz="1500" dirty="0"/>
          </a:p>
        </p:txBody>
      </p:sp>
      <p:sp>
        <p:nvSpPr>
          <p:cNvPr id="10" name="Text 5"/>
          <p:cNvSpPr/>
          <p:nvPr>
            <p:custDataLst>
              <p:tags r:id="rId6"/>
            </p:custDataLst>
          </p:nvPr>
        </p:nvSpPr>
        <p:spPr>
          <a:xfrm>
            <a:off x="6064178" y="1980683"/>
            <a:ext cx="2656902" cy="448056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800" b="1" dirty="0">
                <a:solidFill>
                  <a:srgbClr val="C38F2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促进团队合作</a:t>
            </a:r>
            <a:endParaRPr lang="en-US" sz="1500" dirty="0"/>
          </a:p>
        </p:txBody>
      </p:sp>
      <p:sp>
        <p:nvSpPr>
          <p:cNvPr id="11" name="Text 6"/>
          <p:cNvSpPr/>
          <p:nvPr>
            <p:custDataLst>
              <p:tags r:id="rId7"/>
            </p:custDataLst>
          </p:nvPr>
        </p:nvSpPr>
        <p:spPr>
          <a:xfrm>
            <a:off x="464820" y="2428875"/>
            <a:ext cx="2614930" cy="2714625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在团队环境中，自控力有助于个人抑制短期诱惑，专注于长期目标。这种能力使得团队成员能够更好地协同工作，共同解决问题，提高团队整体效率和凝聚力。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94071" y="2209430"/>
            <a:ext cx="741298" cy="652145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3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03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1435369" y="2117990"/>
            <a:ext cx="6990475" cy="73152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3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提高自控力策略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6270" y="206871"/>
            <a:ext cx="8343829" cy="676656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700" b="1" dirty="0">
                <a:solidFill>
                  <a:srgbClr val="F0BC5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设定明确目标</a:t>
            </a:r>
            <a:endParaRPr lang="en-US" sz="1500" dirty="0"/>
          </a:p>
        </p:txBody>
      </p:sp>
      <p:pic>
        <p:nvPicPr>
          <p:cNvPr id="3" name="Image 0" descr="preencoded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3704047" y="1830855"/>
            <a:ext cx="813139" cy="813139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4626813" y="1830855"/>
            <a:ext cx="813139" cy="813139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3704047" y="2743573"/>
            <a:ext cx="813139" cy="813139"/>
          </a:xfrm>
          <a:prstGeom prst="rect">
            <a:avLst/>
          </a:prstGeom>
        </p:spPr>
      </p:pic>
      <p:pic>
        <p:nvPicPr>
          <p:cNvPr id="6" name="Image 3" descr="preencoded.pn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4626813" y="2743573"/>
            <a:ext cx="813139" cy="813139"/>
          </a:xfrm>
          <a:prstGeom prst="rect">
            <a:avLst/>
          </a:prstGeom>
        </p:spPr>
      </p:pic>
      <p:pic>
        <p:nvPicPr>
          <p:cNvPr id="7" name="Image 4" descr="preencoded.png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4815534" y="2034460"/>
            <a:ext cx="435698" cy="405930"/>
          </a:xfrm>
          <a:prstGeom prst="rect">
            <a:avLst/>
          </a:prstGeom>
        </p:spPr>
      </p:pic>
      <p:pic>
        <p:nvPicPr>
          <p:cNvPr id="8" name="Image 5" descr="preencoded.png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3904234" y="2943760"/>
            <a:ext cx="412766" cy="412766"/>
          </a:xfrm>
          <a:prstGeom prst="rect">
            <a:avLst/>
          </a:prstGeom>
        </p:spPr>
      </p:pic>
      <p:pic>
        <p:nvPicPr>
          <p:cNvPr id="9" name="Image 6" descr="preencoded.png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4805000" y="2921760"/>
            <a:ext cx="456766" cy="456766"/>
          </a:xfrm>
          <a:prstGeom prst="rect">
            <a:avLst/>
          </a:prstGeom>
        </p:spPr>
      </p:pic>
      <p:pic>
        <p:nvPicPr>
          <p:cNvPr id="10" name="Image 7" descr="preencoded.png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3908955" y="2035973"/>
            <a:ext cx="403324" cy="402904"/>
          </a:xfrm>
          <a:prstGeom prst="rect">
            <a:avLst/>
          </a:prstGeom>
        </p:spPr>
      </p:pic>
      <p:sp>
        <p:nvSpPr>
          <p:cNvPr id="11" name="Text 1"/>
          <p:cNvSpPr/>
          <p:nvPr>
            <p:custDataLst>
              <p:tags r:id="rId16"/>
            </p:custDataLst>
          </p:nvPr>
        </p:nvSpPr>
        <p:spPr>
          <a:xfrm>
            <a:off x="596714" y="1048817"/>
            <a:ext cx="3017520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800" b="1" dirty="0">
                <a:solidFill>
                  <a:srgbClr val="F0BC5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明确目标定义</a:t>
            </a:r>
            <a:endParaRPr lang="en-US" sz="1500" dirty="0"/>
          </a:p>
        </p:txBody>
      </p:sp>
      <p:sp>
        <p:nvSpPr>
          <p:cNvPr id="12" name="Text 2"/>
          <p:cNvSpPr/>
          <p:nvPr>
            <p:custDataLst>
              <p:tags r:id="rId17"/>
            </p:custDataLst>
          </p:nvPr>
        </p:nvSpPr>
        <p:spPr>
          <a:xfrm>
            <a:off x="642434" y="1443838"/>
            <a:ext cx="2971800" cy="106070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明确的目标是指具体、清晰且可衡量的目标。设定明确目标有助于集中精力，增强决心，并在面对挑战时保持动力，同时便于跟踪进展和自我激励。</a:t>
            </a:r>
            <a:endParaRPr lang="en-US" sz="1500" dirty="0"/>
          </a:p>
        </p:txBody>
      </p:sp>
      <p:sp>
        <p:nvSpPr>
          <p:cNvPr id="15" name="Text 5"/>
          <p:cNvSpPr/>
          <p:nvPr>
            <p:custDataLst>
              <p:tags r:id="rId18"/>
            </p:custDataLst>
          </p:nvPr>
        </p:nvSpPr>
        <p:spPr>
          <a:xfrm>
            <a:off x="596714" y="2832811"/>
            <a:ext cx="3017520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800" b="1" dirty="0">
                <a:solidFill>
                  <a:srgbClr val="9E865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短期与长期目标结合</a:t>
            </a:r>
            <a:endParaRPr lang="en-US" sz="1500" dirty="0"/>
          </a:p>
        </p:txBody>
      </p:sp>
      <p:sp>
        <p:nvSpPr>
          <p:cNvPr id="16" name="Text 6"/>
          <p:cNvSpPr/>
          <p:nvPr>
            <p:custDataLst>
              <p:tags r:id="rId19"/>
            </p:custDataLst>
          </p:nvPr>
        </p:nvSpPr>
        <p:spPr>
          <a:xfrm>
            <a:off x="642434" y="3202229"/>
            <a:ext cx="2971800" cy="106070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设定短期和长期目标，以确保持续的进度和成就感。短期目标提供即时反馈，而长期目标则指引方向。二者相结合，可以有效提高自控力和实现最终目标。</a:t>
            </a:r>
            <a:endParaRPr lang="en-US" sz="1500" dirty="0"/>
          </a:p>
        </p:txBody>
      </p:sp>
      <p:sp>
        <p:nvSpPr>
          <p:cNvPr id="21" name="文本框 20"/>
          <p:cNvSpPr txBox="1"/>
          <p:nvPr/>
        </p:nvSpPr>
        <p:spPr>
          <a:xfrm>
            <a:off x="6047740" y="1017270"/>
            <a:ext cx="3048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b="1" dirty="0">
                <a:solidFill>
                  <a:srgbClr val="F0BC5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  <a:sym typeface="+mn-ea"/>
              </a:rPr>
              <a:t>定期评估与调整</a:t>
            </a:r>
            <a:endParaRPr lang="en-US" dirty="0"/>
          </a:p>
          <a:p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5662295" y="1560830"/>
            <a:ext cx="304800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  <a:sym typeface="+mn-ea"/>
              </a:rPr>
              <a:t>定期评估目标进展，并根据反馈进行适当调整。这有助于识别问题、优化策略，并保持目标的现实性和可行性，从而增强自控力和达成目标的可能性。</a:t>
            </a:r>
            <a:endParaRPr lang="en-US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6270" y="206871"/>
            <a:ext cx="8343829" cy="676656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700" b="1" dirty="0">
                <a:solidFill>
                  <a:srgbClr val="F0BC5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培养良好习惯</a:t>
            </a:r>
            <a:endParaRPr lang="en-US" sz="15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2">
            <a:alphaModFix amt="10000"/>
          </a:blip>
          <a:stretch>
            <a:fillRect/>
          </a:stretch>
        </p:blipFill>
        <p:spPr>
          <a:xfrm rot="6710272">
            <a:off x="4871867" y="1411156"/>
            <a:ext cx="451716" cy="451716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2">
            <a:alphaModFix amt="10000"/>
          </a:blip>
          <a:stretch>
            <a:fillRect/>
          </a:stretch>
        </p:blipFill>
        <p:spPr>
          <a:xfrm rot="10223539">
            <a:off x="5002265" y="1975650"/>
            <a:ext cx="446249" cy="446249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 rot="3825486">
            <a:off x="4339471" y="1206382"/>
            <a:ext cx="441857" cy="441857"/>
          </a:xfrm>
          <a:prstGeom prst="rect">
            <a:avLst/>
          </a:prstGeom>
        </p:spPr>
      </p:pic>
      <p:pic>
        <p:nvPicPr>
          <p:cNvPr id="6" name="Image 3" descr="preencoded.png"/>
          <p:cNvPicPr>
            <a:picLocks noChangeAspect="1"/>
          </p:cNvPicPr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 rot="824317">
            <a:off x="3819070" y="1494470"/>
            <a:ext cx="439904" cy="439904"/>
          </a:xfrm>
          <a:prstGeom prst="rect">
            <a:avLst/>
          </a:prstGeom>
        </p:spPr>
      </p:pic>
      <p:pic>
        <p:nvPicPr>
          <p:cNvPr id="7" name="Image 4" descr="preencoded.png"/>
          <p:cNvPicPr>
            <a:picLocks noChangeAspect="1"/>
          </p:cNvPicPr>
          <p:nvPr/>
        </p:nvPicPr>
        <p:blipFill>
          <a:blip r:embed="rId4">
            <a:alphaModFix amt="10000"/>
          </a:blip>
          <a:stretch>
            <a:fillRect/>
          </a:stretch>
        </p:blipFill>
        <p:spPr>
          <a:xfrm rot="-2700000">
            <a:off x="3744212" y="2067182"/>
            <a:ext cx="398115" cy="398115"/>
          </a:xfrm>
          <a:prstGeom prst="rect">
            <a:avLst/>
          </a:prstGeom>
        </p:spPr>
      </p:pic>
      <p:pic>
        <p:nvPicPr>
          <p:cNvPr id="8" name="Image 5" descr="preencoded.png"/>
          <p:cNvPicPr>
            <a:picLocks noChangeAspect="1"/>
          </p:cNvPicPr>
          <p:nvPr/>
        </p:nvPicPr>
        <p:blipFill>
          <a:blip r:embed="rId5">
            <a:alphaModFix amt="40000"/>
          </a:blip>
          <a:stretch>
            <a:fillRect/>
          </a:stretch>
        </p:blipFill>
        <p:spPr>
          <a:xfrm>
            <a:off x="3597367" y="1568097"/>
            <a:ext cx="1949265" cy="1949265"/>
          </a:xfrm>
          <a:prstGeom prst="rect">
            <a:avLst/>
          </a:prstGeom>
        </p:spPr>
      </p:pic>
      <p:pic>
        <p:nvPicPr>
          <p:cNvPr id="9" name="Image 6" descr="preencoded.png"/>
          <p:cNvPicPr>
            <a:picLocks noChangeAspect="1"/>
          </p:cNvPicPr>
          <p:nvPr/>
        </p:nvPicPr>
        <p:blipFill>
          <a:blip r:embed="rId6">
            <a:alphaModFix amt="60000"/>
          </a:blip>
          <a:stretch>
            <a:fillRect/>
          </a:stretch>
        </p:blipFill>
        <p:spPr>
          <a:xfrm>
            <a:off x="3597367" y="1571444"/>
            <a:ext cx="1949265" cy="1949265"/>
          </a:xfrm>
          <a:prstGeom prst="rect">
            <a:avLst/>
          </a:prstGeom>
        </p:spPr>
      </p:pic>
      <p:pic>
        <p:nvPicPr>
          <p:cNvPr id="10" name="Image 7" descr="preencoded.png"/>
          <p:cNvPicPr>
            <a:picLocks noChangeAspect="1"/>
          </p:cNvPicPr>
          <p:nvPr/>
        </p:nvPicPr>
        <p:blipFill>
          <a:blip r:embed="rId7">
            <a:alphaModFix amt="80000"/>
          </a:blip>
          <a:stretch>
            <a:fillRect/>
          </a:stretch>
        </p:blipFill>
        <p:spPr>
          <a:xfrm>
            <a:off x="3597367" y="1578137"/>
            <a:ext cx="1949265" cy="1949265"/>
          </a:xfrm>
          <a:prstGeom prst="rect">
            <a:avLst/>
          </a:prstGeom>
        </p:spPr>
      </p:pic>
      <p:pic>
        <p:nvPicPr>
          <p:cNvPr id="11" name="Image 8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97367" y="1574790"/>
            <a:ext cx="1949265" cy="1949265"/>
          </a:xfrm>
          <a:prstGeom prst="rect">
            <a:avLst/>
          </a:prstGeom>
        </p:spPr>
      </p:pic>
      <p:sp>
        <p:nvSpPr>
          <p:cNvPr id="12" name="Text 1"/>
          <p:cNvSpPr/>
          <p:nvPr/>
        </p:nvSpPr>
        <p:spPr>
          <a:xfrm>
            <a:off x="596714" y="1048817"/>
            <a:ext cx="3017520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800" b="1" dirty="0">
                <a:solidFill>
                  <a:srgbClr val="F0BC5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设定明确目标</a:t>
            </a:r>
            <a:endParaRPr lang="en-US" sz="1500" dirty="0"/>
          </a:p>
        </p:txBody>
      </p:sp>
      <p:sp>
        <p:nvSpPr>
          <p:cNvPr id="13" name="Text 2"/>
          <p:cNvSpPr/>
          <p:nvPr/>
        </p:nvSpPr>
        <p:spPr>
          <a:xfrm>
            <a:off x="642434" y="1443838"/>
            <a:ext cx="2971800" cy="106070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明确的目标能增强行为的针对性和自控力。设定具体、可衡量、可实现、相关性强和时限性的目标（SMART原则），有助于集中注意力，提高任务完成率。</a:t>
            </a:r>
            <a:endParaRPr lang="en-US" sz="1500" dirty="0"/>
          </a:p>
        </p:txBody>
      </p:sp>
      <p:sp>
        <p:nvSpPr>
          <p:cNvPr id="14" name="Text 3"/>
          <p:cNvSpPr/>
          <p:nvPr/>
        </p:nvSpPr>
        <p:spPr>
          <a:xfrm>
            <a:off x="5535727" y="1048839"/>
            <a:ext cx="3017520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800" b="1" dirty="0">
                <a:solidFill>
                  <a:srgbClr val="F0BC5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制定计划并遵循</a:t>
            </a:r>
            <a:endParaRPr lang="en-US" sz="1500" dirty="0"/>
          </a:p>
        </p:txBody>
      </p:sp>
      <p:sp>
        <p:nvSpPr>
          <p:cNvPr id="15" name="Text 4"/>
          <p:cNvSpPr/>
          <p:nvPr/>
        </p:nvSpPr>
        <p:spPr>
          <a:xfrm>
            <a:off x="5535727" y="1443838"/>
            <a:ext cx="2971800" cy="106070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制定详细的行动计划，将大目标拆解为小步骤，逐步实施。每天按照计划行动，有助于培养自律性和习惯，提升最终目标的实现效果。</a:t>
            </a:r>
            <a:endParaRPr lang="en-US" sz="1500" dirty="0"/>
          </a:p>
        </p:txBody>
      </p:sp>
      <p:sp>
        <p:nvSpPr>
          <p:cNvPr id="16" name="Text 5"/>
          <p:cNvSpPr/>
          <p:nvPr/>
        </p:nvSpPr>
        <p:spPr>
          <a:xfrm>
            <a:off x="596714" y="2832811"/>
            <a:ext cx="3017520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800" b="1" dirty="0">
                <a:solidFill>
                  <a:srgbClr val="F0BC5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使用提醒工具</a:t>
            </a:r>
            <a:endParaRPr lang="en-US" sz="1500" dirty="0"/>
          </a:p>
        </p:txBody>
      </p:sp>
      <p:sp>
        <p:nvSpPr>
          <p:cNvPr id="17" name="Text 6"/>
          <p:cNvSpPr/>
          <p:nvPr/>
        </p:nvSpPr>
        <p:spPr>
          <a:xfrm>
            <a:off x="642434" y="3202229"/>
            <a:ext cx="2971800" cy="106070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借助日历、闹钟、待办事项列表等提醒工具，帮助按时完成任务。定期回顾和调整计划，确保持续进步。提醒工具能有效防止拖延，提高时间管理能力。</a:t>
            </a:r>
            <a:endParaRPr lang="en-US" sz="1500" dirty="0"/>
          </a:p>
        </p:txBody>
      </p:sp>
      <p:sp>
        <p:nvSpPr>
          <p:cNvPr id="18" name="Text 7"/>
          <p:cNvSpPr/>
          <p:nvPr/>
        </p:nvSpPr>
        <p:spPr>
          <a:xfrm>
            <a:off x="5535727" y="2832811"/>
            <a:ext cx="3017520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800" b="1" dirty="0">
                <a:solidFill>
                  <a:srgbClr val="F0BC5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奖励与惩罚机制</a:t>
            </a:r>
            <a:endParaRPr lang="en-US" sz="1500" dirty="0"/>
          </a:p>
        </p:txBody>
      </p:sp>
      <p:sp>
        <p:nvSpPr>
          <p:cNvPr id="19" name="Text 8"/>
          <p:cNvSpPr/>
          <p:nvPr/>
        </p:nvSpPr>
        <p:spPr>
          <a:xfrm>
            <a:off x="5535727" y="3202229"/>
            <a:ext cx="2971800" cy="106070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建立奖励与惩罚机制，激励自身坚持良好习惯。完成目标后给予适当奖励，未达成则进行自我反省或采取小惩罚，以增强行为动机和自控力。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6270" y="206871"/>
            <a:ext cx="8343829" cy="676656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700" b="1" dirty="0">
                <a:solidFill>
                  <a:srgbClr val="F0BC5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增强自我激励</a:t>
            </a:r>
            <a:endParaRPr lang="en-US" sz="15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5267" y="2740357"/>
            <a:ext cx="914400" cy="9144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539750" y="2859229"/>
            <a:ext cx="745435" cy="676656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700" b="1" dirty="0">
                <a:solidFill>
                  <a:srgbClr val="9E865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04</a:t>
            </a:r>
            <a:endParaRPr lang="en-US" sz="15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1611" y="2159826"/>
            <a:ext cx="914400" cy="914400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7955" y="1579295"/>
            <a:ext cx="914400" cy="914400"/>
          </a:xfrm>
          <a:prstGeom prst="rect">
            <a:avLst/>
          </a:prstGeom>
        </p:spPr>
      </p:pic>
      <p:sp>
        <p:nvSpPr>
          <p:cNvPr id="7" name="Shape 2"/>
          <p:cNvSpPr/>
          <p:nvPr/>
        </p:nvSpPr>
        <p:spPr>
          <a:xfrm>
            <a:off x="4181697" y="3412780"/>
            <a:ext cx="785191" cy="0"/>
          </a:xfrm>
          <a:custGeom>
            <a:avLst/>
            <a:gdLst/>
            <a:ahLst/>
            <a:cxnLst/>
            <a:rect l="l" t="t" r="r" b="b"/>
            <a:pathLst>
              <a:path w="785191">
                <a:moveTo>
                  <a:pt x="0" y="0"/>
                </a:moveTo>
                <a:lnTo>
                  <a:pt x="785191" y="0"/>
                </a:lnTo>
              </a:path>
            </a:pathLst>
          </a:custGeom>
          <a:noFill/>
          <a:ln w="19050">
            <a:solidFill>
              <a:srgbClr val="9E8658"/>
            </a:solidFill>
            <a:prstDash val="solid"/>
            <a:headEnd type="none"/>
            <a:tailEnd type="arrow"/>
          </a:ln>
        </p:spPr>
      </p:sp>
      <p:sp>
        <p:nvSpPr>
          <p:cNvPr id="8" name="Shape 3"/>
          <p:cNvSpPr/>
          <p:nvPr/>
        </p:nvSpPr>
        <p:spPr>
          <a:xfrm>
            <a:off x="4127032" y="1198645"/>
            <a:ext cx="894522" cy="0"/>
          </a:xfrm>
          <a:custGeom>
            <a:avLst/>
            <a:gdLst/>
            <a:ahLst/>
            <a:cxnLst/>
            <a:rect l="l" t="t" r="r" b="b"/>
            <a:pathLst>
              <a:path w="894522">
                <a:moveTo>
                  <a:pt x="894522" y="0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F0BC5A"/>
            </a:solidFill>
            <a:prstDash val="solid"/>
            <a:headEnd type="none"/>
            <a:tailEnd type="arrow"/>
          </a:ln>
        </p:spPr>
      </p:sp>
      <p:sp>
        <p:nvSpPr>
          <p:cNvPr id="9" name="Shape 4"/>
          <p:cNvSpPr/>
          <p:nvPr/>
        </p:nvSpPr>
        <p:spPr>
          <a:xfrm>
            <a:off x="5257354" y="2027868"/>
            <a:ext cx="785191" cy="0"/>
          </a:xfrm>
          <a:custGeom>
            <a:avLst/>
            <a:gdLst/>
            <a:ahLst/>
            <a:cxnLst/>
            <a:rect l="l" t="t" r="r" b="b"/>
            <a:pathLst>
              <a:path w="785191">
                <a:moveTo>
                  <a:pt x="0" y="0"/>
                </a:moveTo>
                <a:lnTo>
                  <a:pt x="785191" y="0"/>
                </a:lnTo>
              </a:path>
            </a:pathLst>
          </a:custGeom>
          <a:noFill/>
          <a:ln w="19050">
            <a:solidFill>
              <a:srgbClr val="9E8658"/>
            </a:solidFill>
            <a:prstDash val="solid"/>
            <a:headEnd type="none"/>
            <a:tailEnd type="arrow"/>
          </a:ln>
        </p:spPr>
      </p:sp>
      <p:sp>
        <p:nvSpPr>
          <p:cNvPr id="10" name="Shape 5"/>
          <p:cNvSpPr/>
          <p:nvPr/>
        </p:nvSpPr>
        <p:spPr>
          <a:xfrm>
            <a:off x="3101455" y="2603568"/>
            <a:ext cx="894522" cy="0"/>
          </a:xfrm>
          <a:custGeom>
            <a:avLst/>
            <a:gdLst/>
            <a:ahLst/>
            <a:cxnLst/>
            <a:rect l="l" t="t" r="r" b="b"/>
            <a:pathLst>
              <a:path w="894522">
                <a:moveTo>
                  <a:pt x="894522" y="0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F0BC5A"/>
            </a:solidFill>
            <a:prstDash val="solid"/>
            <a:headEnd type="none"/>
            <a:tailEnd type="arrow"/>
          </a:ln>
        </p:spPr>
      </p:sp>
      <p:sp>
        <p:nvSpPr>
          <p:cNvPr id="11" name="Text 6"/>
          <p:cNvSpPr/>
          <p:nvPr/>
        </p:nvSpPr>
        <p:spPr>
          <a:xfrm>
            <a:off x="4938782" y="1103920"/>
            <a:ext cx="745435" cy="704088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850" b="1" dirty="0">
                <a:solidFill>
                  <a:srgbClr val="F0BC5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01</a:t>
            </a:r>
            <a:endParaRPr lang="en-US" sz="1500" dirty="0"/>
          </a:p>
        </p:txBody>
      </p:sp>
      <p:sp>
        <p:nvSpPr>
          <p:cNvPr id="12" name="Text 7"/>
          <p:cNvSpPr/>
          <p:nvPr/>
        </p:nvSpPr>
        <p:spPr>
          <a:xfrm>
            <a:off x="4006094" y="2283270"/>
            <a:ext cx="745435" cy="676656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700" b="1" dirty="0">
                <a:solidFill>
                  <a:srgbClr val="F0BC5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03</a:t>
            </a:r>
            <a:endParaRPr lang="en-US" sz="1500" dirty="0"/>
          </a:p>
        </p:txBody>
      </p:sp>
      <p:sp>
        <p:nvSpPr>
          <p:cNvPr id="13" name="Text 8"/>
          <p:cNvSpPr/>
          <p:nvPr/>
        </p:nvSpPr>
        <p:spPr>
          <a:xfrm>
            <a:off x="4472438" y="1707311"/>
            <a:ext cx="745435" cy="676656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700" b="1" dirty="0">
                <a:solidFill>
                  <a:srgbClr val="9E865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02</a:t>
            </a:r>
            <a:endParaRPr lang="en-US" sz="1500" dirty="0"/>
          </a:p>
        </p:txBody>
      </p:sp>
      <p:sp>
        <p:nvSpPr>
          <p:cNvPr id="14" name="Text 9"/>
          <p:cNvSpPr/>
          <p:nvPr/>
        </p:nvSpPr>
        <p:spPr>
          <a:xfrm>
            <a:off x="1074420" y="929945"/>
            <a:ext cx="3017520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800" b="1" dirty="0">
                <a:solidFill>
                  <a:srgbClr val="F0BC5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确定明确目标</a:t>
            </a:r>
            <a:endParaRPr lang="en-US" sz="1500" dirty="0"/>
          </a:p>
        </p:txBody>
      </p:sp>
      <p:sp>
        <p:nvSpPr>
          <p:cNvPr id="15" name="Text 10"/>
          <p:cNvSpPr/>
          <p:nvPr/>
        </p:nvSpPr>
        <p:spPr>
          <a:xfrm>
            <a:off x="1258464" y="1307592"/>
            <a:ext cx="2844211" cy="1024128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自我激励的起点是设定清晰、具体的短期和长期目标。明确的目标有助于集中注意力，提供持续的动力，并使努力更有方向性，避免盲目无效的努力。</a:t>
            </a:r>
            <a:endParaRPr lang="en-US" sz="1500" dirty="0"/>
          </a:p>
        </p:txBody>
      </p:sp>
      <p:sp>
        <p:nvSpPr>
          <p:cNvPr id="16" name="Text 11"/>
          <p:cNvSpPr/>
          <p:nvPr/>
        </p:nvSpPr>
        <p:spPr>
          <a:xfrm>
            <a:off x="6074359" y="1762049"/>
            <a:ext cx="2716024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800" b="1" dirty="0">
                <a:solidFill>
                  <a:srgbClr val="9E865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制定详细计划</a:t>
            </a:r>
            <a:endParaRPr lang="en-US" sz="1500" dirty="0"/>
          </a:p>
        </p:txBody>
      </p:sp>
      <p:sp>
        <p:nvSpPr>
          <p:cNvPr id="17" name="Text 12"/>
          <p:cNvSpPr/>
          <p:nvPr/>
        </p:nvSpPr>
        <p:spPr>
          <a:xfrm>
            <a:off x="6074359" y="2136953"/>
            <a:ext cx="2716024" cy="123444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为了实现这些目标，需要制定详细的行动计划。计划应包括每日或每周的具体任务，以及如何克服可能遇到的障碍。详尽的计划能够提高执行力，确保逐步接近目标。</a:t>
            </a:r>
            <a:endParaRPr lang="en-US" sz="1500" dirty="0"/>
          </a:p>
        </p:txBody>
      </p:sp>
      <p:sp>
        <p:nvSpPr>
          <p:cNvPr id="18" name="Text 13"/>
          <p:cNvSpPr/>
          <p:nvPr/>
        </p:nvSpPr>
        <p:spPr>
          <a:xfrm>
            <a:off x="555669" y="2331381"/>
            <a:ext cx="2538506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800" b="1" dirty="0">
                <a:solidFill>
                  <a:srgbClr val="F0BC5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建立奖励机制</a:t>
            </a:r>
            <a:endParaRPr lang="en-US" sz="1500" dirty="0"/>
          </a:p>
        </p:txBody>
      </p:sp>
      <p:sp>
        <p:nvSpPr>
          <p:cNvPr id="19" name="Text 14"/>
          <p:cNvSpPr/>
          <p:nvPr/>
        </p:nvSpPr>
        <p:spPr>
          <a:xfrm>
            <a:off x="555669" y="2702052"/>
            <a:ext cx="2523744" cy="123444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设立奖励机制可以有效增强自我激励。每当达成一个小目标，可以给予自己适当的奖励，如休息一天、享受美食等。这不仅能提升成就感，还能保持积极的心态。</a:t>
            </a:r>
            <a:endParaRPr lang="en-US" sz="1500" dirty="0"/>
          </a:p>
        </p:txBody>
      </p:sp>
      <p:sp>
        <p:nvSpPr>
          <p:cNvPr id="20" name="Text 15"/>
          <p:cNvSpPr/>
          <p:nvPr/>
        </p:nvSpPr>
        <p:spPr>
          <a:xfrm>
            <a:off x="5011826" y="3170225"/>
            <a:ext cx="2790800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800" b="1" dirty="0">
                <a:solidFill>
                  <a:srgbClr val="9E865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培养积极心态</a:t>
            </a:r>
            <a:endParaRPr lang="en-US" sz="1500" dirty="0"/>
          </a:p>
        </p:txBody>
      </p:sp>
      <p:sp>
        <p:nvSpPr>
          <p:cNvPr id="21" name="Text 16"/>
          <p:cNvSpPr/>
          <p:nvPr/>
        </p:nvSpPr>
        <p:spPr>
          <a:xfrm>
            <a:off x="5011826" y="3531413"/>
            <a:ext cx="2790800" cy="123444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保持积极的心态对于自我激励至关重要。通过积极的自我对话、反思成功经验、学会从失败中吸取教训，可以增强自信心，激发内在动力，不断向前推进。</a:t>
            </a:r>
            <a:endParaRPr lang="en-US" sz="1500" dirty="0"/>
          </a:p>
        </p:txBody>
      </p:sp>
      <p:pic>
        <p:nvPicPr>
          <p:cNvPr id="22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4299" y="998764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8792" y="2311996"/>
            <a:ext cx="4313208" cy="1088136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4950" b="1" dirty="0">
                <a:solidFill>
                  <a:srgbClr val="F0BC5A">
                    <a:alpha val="1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THANKS！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738792" y="2179408"/>
            <a:ext cx="3275888" cy="676656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4050" b="1" dirty="0">
                <a:solidFill>
                  <a:srgbClr val="F0BC5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感谢观看！</a:t>
            </a:r>
            <a:endParaRPr lang="en-US" sz="1500" dirty="0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DIAGRAM_VIRTUALLY_FRAME" val="{&quot;height&quot;:151.788031496063,&quot;left&quot;:76.12944881889764,&quot;top&quot;:130.761968503937,&quot;width&quot;:598.8172440944882}"/>
</p:tagLst>
</file>

<file path=ppt/tags/tag7.xml><?xml version="1.0" encoding="utf-8"?>
<p:tagLst xmlns:p="http://schemas.openxmlformats.org/presentationml/2006/main">
  <p:tag name="KSO_WM_DIAGRAM_VIRTUALLY_FRAME" val="{&quot;height&quot;:151.788031496063,&quot;left&quot;:76.12944881889764,&quot;top&quot;:130.761968503937,&quot;width&quot;:598.8172440944882}"/>
</p:tagLst>
</file>

<file path=ppt/tags/tag8.xml><?xml version="1.0" encoding="utf-8"?>
<p:tagLst xmlns:p="http://schemas.openxmlformats.org/presentationml/2006/main">
  <p:tag name="KSO_WM_DIAGRAM_VIRTUALLY_FRAME" val="{&quot;height&quot;:151.788031496063,&quot;left&quot;:76.12944881889764,&quot;top&quot;:130.761968503937,&quot;width&quot;:598.8172440944882}"/>
</p:tagLst>
</file>

<file path=ppt/tags/tag9.xml><?xml version="1.0" encoding="utf-8"?>
<p:tagLst xmlns:p="http://schemas.openxmlformats.org/presentationml/2006/main">
  <p:tag name="KSO_WM_DIAGRAM_VIRTUALLY_FRAME" val="{&quot;height&quot;:151.788031496063,&quot;left&quot;:76.12944881889764,&quot;top&quot;:130.761968503937,&quot;width&quot;:598.8172440944882}"/>
</p:tagLst>
</file>

<file path=ppt/tags/tag10.xml><?xml version="1.0" encoding="utf-8"?>
<p:tagLst xmlns:p="http://schemas.openxmlformats.org/presentationml/2006/main">
  <p:tag name="KSO_WM_DIAGRAM_VIRTUALLY_FRAME" val="{&quot;height&quot;:151.788031496063,&quot;left&quot;:76.12944881889764,&quot;top&quot;:130.761968503937,&quot;width&quot;:598.8172440944882}"/>
</p:tagLst>
</file>

<file path=ppt/tags/tag11.xml><?xml version="1.0" encoding="utf-8"?>
<p:tagLst xmlns:p="http://schemas.openxmlformats.org/presentationml/2006/main">
  <p:tag name="KSO_WM_DIAGRAM_VIRTUALLY_FRAME" val="{&quot;height&quot;:151.788031496063,&quot;left&quot;:76.12944881889764,&quot;top&quot;:130.761968503937,&quot;width&quot;:598.8172440944882}"/>
</p:tagLst>
</file>

<file path=ppt/tags/tag12.xml><?xml version="1.0" encoding="utf-8"?>
<p:tagLst xmlns:p="http://schemas.openxmlformats.org/presentationml/2006/main">
  <p:tag name="KSO_WM_DIAGRAM_VIRTUALLY_FRAME" val="{&quot;height&quot;:231.0479527559055,&quot;left&quot;:41.15811023622047,&quot;top&quot;:80.77661417322835,&quot;width&quot;:637.6837795275591}"/>
</p:tagLst>
</file>

<file path=ppt/tags/tag13.xml><?xml version="1.0" encoding="utf-8"?>
<p:tagLst xmlns:p="http://schemas.openxmlformats.org/presentationml/2006/main">
  <p:tag name="KSO_WM_DIAGRAM_VIRTUALLY_FRAME" val="{&quot;height&quot;:231.0479527559055,&quot;left&quot;:41.15811023622047,&quot;top&quot;:80.77661417322835,&quot;width&quot;:637.6837795275591}"/>
</p:tagLst>
</file>

<file path=ppt/tags/tag14.xml><?xml version="1.0" encoding="utf-8"?>
<p:tagLst xmlns:p="http://schemas.openxmlformats.org/presentationml/2006/main">
  <p:tag name="KSO_WM_DIAGRAM_VIRTUALLY_FRAME" val="{&quot;height&quot;:346.49070866141733,&quot;left&quot;:35.9,&quot;top&quot;:75.15929133858268,&quot;width&quot;:650.7992125984252}"/>
</p:tagLst>
</file>

<file path=ppt/tags/tag15.xml><?xml version="1.0" encoding="utf-8"?>
<p:tagLst xmlns:p="http://schemas.openxmlformats.org/presentationml/2006/main">
  <p:tag name="KSO_WM_DIAGRAM_VIRTUALLY_FRAME" val="{&quot;height&quot;:346.49070866141733,&quot;left&quot;:35.9,&quot;top&quot;:75.15929133858268,&quot;width&quot;:650.7992125984252}"/>
</p:tagLst>
</file>

<file path=ppt/tags/tag16.xml><?xml version="1.0" encoding="utf-8"?>
<p:tagLst xmlns:p="http://schemas.openxmlformats.org/presentationml/2006/main">
  <p:tag name="KSO_WM_DIAGRAM_VIRTUALLY_FRAME" val="{&quot;height&quot;:346.49070866141733,&quot;left&quot;:35.9,&quot;top&quot;:75.15929133858268,&quot;width&quot;:650.7992125984252}"/>
</p:tagLst>
</file>

<file path=ppt/tags/tag17.xml><?xml version="1.0" encoding="utf-8"?>
<p:tagLst xmlns:p="http://schemas.openxmlformats.org/presentationml/2006/main">
  <p:tag name="KSO_WM_DIAGRAM_VIRTUALLY_FRAME" val="{&quot;height&quot;:346.49070866141733,&quot;left&quot;:35.9,&quot;top&quot;:75.15929133858268,&quot;width&quot;:650.7992125984252}"/>
</p:tagLst>
</file>

<file path=ppt/tags/tag18.xml><?xml version="1.0" encoding="utf-8"?>
<p:tagLst xmlns:p="http://schemas.openxmlformats.org/presentationml/2006/main">
  <p:tag name="KSO_WM_DIAGRAM_VIRTUALLY_FRAME" val="{&quot;height&quot;:346.49070866141733,&quot;left&quot;:35.9,&quot;top&quot;:75.15929133858268,&quot;width&quot;:650.7992125984252}"/>
</p:tagLst>
</file>

<file path=ppt/tags/tag19.xml><?xml version="1.0" encoding="utf-8"?>
<p:tagLst xmlns:p="http://schemas.openxmlformats.org/presentationml/2006/main">
  <p:tag name="KSO_WM_DIAGRAM_VIRTUALLY_FRAME" val="{&quot;height&quot;:346.49070866141733,&quot;left&quot;:35.9,&quot;top&quot;:75.15929133858268,&quot;width&quot;:650.7992125984252}"/>
</p:tagLst>
</file>

<file path=ppt/tags/tag20.xml><?xml version="1.0" encoding="utf-8"?>
<p:tagLst xmlns:p="http://schemas.openxmlformats.org/presentationml/2006/main">
  <p:tag name="KSO_WM_DIAGRAM_VIRTUALLY_FRAME" val="{&quot;height&quot;:253.08,&quot;left&quot;:46.98535433070866,&quot;top&quot;:82.58401574803149,&quot;width&quot;:626.4986614173229}"/>
</p:tagLst>
</file>

<file path=ppt/tags/tag21.xml><?xml version="1.0" encoding="utf-8"?>
<p:tagLst xmlns:p="http://schemas.openxmlformats.org/presentationml/2006/main">
  <p:tag name="KSO_WM_DIAGRAM_VIRTUALLY_FRAME" val="{&quot;height&quot;:253.08,&quot;left&quot;:46.98535433070866,&quot;top&quot;:82.58401574803149,&quot;width&quot;:626.4986614173229}"/>
</p:tagLst>
</file>

<file path=ppt/tags/tag22.xml><?xml version="1.0" encoding="utf-8"?>
<p:tagLst xmlns:p="http://schemas.openxmlformats.org/presentationml/2006/main">
  <p:tag name="KSO_WM_DIAGRAM_VIRTUALLY_FRAME" val="{&quot;height&quot;:253.08,&quot;left&quot;:46.98535433070866,&quot;top&quot;:82.58401574803149,&quot;width&quot;:626.4986614173229}"/>
</p:tagLst>
</file>

<file path=ppt/tags/tag23.xml><?xml version="1.0" encoding="utf-8"?>
<p:tagLst xmlns:p="http://schemas.openxmlformats.org/presentationml/2006/main">
  <p:tag name="KSO_WM_DIAGRAM_VIRTUALLY_FRAME" val="{&quot;height&quot;:253.08,&quot;left&quot;:46.98535433070866,&quot;top&quot;:82.58401574803149,&quot;width&quot;:626.4986614173229}"/>
</p:tagLst>
</file>

<file path=ppt/tags/tag24.xml><?xml version="1.0" encoding="utf-8"?>
<p:tagLst xmlns:p="http://schemas.openxmlformats.org/presentationml/2006/main">
  <p:tag name="KSO_WM_DIAGRAM_VIRTUALLY_FRAME" val="{&quot;height&quot;:253.08,&quot;left&quot;:46.98535433070866,&quot;top&quot;:82.58401574803149,&quot;width&quot;:626.4986614173229}"/>
</p:tagLst>
</file>

<file path=ppt/tags/tag25.xml><?xml version="1.0" encoding="utf-8"?>
<p:tagLst xmlns:p="http://schemas.openxmlformats.org/presentationml/2006/main">
  <p:tag name="KSO_WM_DIAGRAM_VIRTUALLY_FRAME" val="{&quot;height&quot;:253.08,&quot;left&quot;:46.98535433070866,&quot;top&quot;:82.58401574803149,&quot;width&quot;:626.4986614173229}"/>
</p:tagLst>
</file>

<file path=ppt/tags/tag26.xml><?xml version="1.0" encoding="utf-8"?>
<p:tagLst xmlns:p="http://schemas.openxmlformats.org/presentationml/2006/main">
  <p:tag name="KSO_WM_DIAGRAM_VIRTUALLY_FRAME" val="{&quot;height&quot;:253.08,&quot;left&quot;:46.98535433070866,&quot;top&quot;:82.58401574803149,&quot;width&quot;:626.4986614173229}"/>
</p:tagLst>
</file>

<file path=ppt/tags/tag27.xml><?xml version="1.0" encoding="utf-8"?>
<p:tagLst xmlns:p="http://schemas.openxmlformats.org/presentationml/2006/main">
  <p:tag name="KSO_WM_DIAGRAM_VIRTUALLY_FRAME" val="{&quot;height&quot;:253.08,&quot;left&quot;:46.98535433070866,&quot;top&quot;:82.58401574803149,&quot;width&quot;:626.4986614173229}"/>
</p:tagLst>
</file>

<file path=ppt/tags/tag28.xml><?xml version="1.0" encoding="utf-8"?>
<p:tagLst xmlns:p="http://schemas.openxmlformats.org/presentationml/2006/main">
  <p:tag name="KSO_WM_DIAGRAM_VIRTUALLY_FRAME" val="{&quot;height&quot;:253.08,&quot;left&quot;:46.98535433070866,&quot;top&quot;:82.58401574803149,&quot;width&quot;:626.4986614173229}"/>
</p:tagLst>
</file>

<file path=ppt/tags/tag29.xml><?xml version="1.0" encoding="utf-8"?>
<p:tagLst xmlns:p="http://schemas.openxmlformats.org/presentationml/2006/main">
  <p:tag name="KSO_WM_DIAGRAM_VIRTUALLY_FRAME" val="{&quot;height&quot;:253.08,&quot;left&quot;:46.98535433070866,&quot;top&quot;:82.58401574803149,&quot;width&quot;:626.4986614173229}"/>
</p:tagLst>
</file>

<file path=ppt/tags/tag30.xml><?xml version="1.0" encoding="utf-8"?>
<p:tagLst xmlns:p="http://schemas.openxmlformats.org/presentationml/2006/main">
  <p:tag name="KSO_WM_DIAGRAM_VIRTUALLY_FRAME" val="{&quot;height&quot;:253.08,&quot;left&quot;:46.98535433070866,&quot;top&quot;:82.58401574803149,&quot;width&quot;:626.4986614173229}"/>
</p:tagLst>
</file>

<file path=ppt/tags/tag31.xml><?xml version="1.0" encoding="utf-8"?>
<p:tagLst xmlns:p="http://schemas.openxmlformats.org/presentationml/2006/main">
  <p:tag name="KSO_WM_DIAGRAM_VIRTUALLY_FRAME" val="{&quot;height&quot;:253.08,&quot;left&quot;:46.98535433070866,&quot;top&quot;:82.58401574803149,&quot;width&quot;:626.4986614173229}"/>
</p:tagLst>
</file>

<file path=ppt/tags/tag32.xml><?xml version="1.0" encoding="utf-8"?>
<p:tagLst xmlns:p="http://schemas.openxmlformats.org/presentationml/2006/main">
  <p:tag name="commondata" val="eyJoZGlkIjoiMmE5MDg0MzJiMmU1ODI3MDNkNDIwMDJhYzcyZTE0NmYifQ==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1476</Words>
  <Application>WPS 演示</Application>
  <PresentationFormat>On-screen Show (16:9)</PresentationFormat>
  <Paragraphs>144</Paragraphs>
  <Slides>13</Slides>
  <Notes>27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3" baseType="lpstr">
      <vt:lpstr>Arial</vt:lpstr>
      <vt:lpstr>宋体</vt:lpstr>
      <vt:lpstr>Wingdings</vt:lpstr>
      <vt:lpstr>微软雅黑</vt:lpstr>
      <vt:lpstr>微软雅黑</vt:lpstr>
      <vt:lpstr>Calibri</vt:lpstr>
      <vt:lpstr>Arial Unicode MS</vt:lpstr>
      <vt:lpstr>等线</vt:lpstr>
      <vt:lpstr>方正小标宋简体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creator>PptxGenJS</dc:creator>
  <dc:subject>PptxGenJS Presentation</dc:subject>
  <cp:lastModifiedBy>13563</cp:lastModifiedBy>
  <cp:revision>3</cp:revision>
  <dcterms:created xsi:type="dcterms:W3CDTF">2024-10-18T10:45:00Z</dcterms:created>
  <dcterms:modified xsi:type="dcterms:W3CDTF">2024-10-27T03:37:42Z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824974F6A56941E8BB779C5FF1028635_12</vt:lpwstr>
  </property>
  <property fmtid="{D5CDD505-2E9C-101B-9397-08002B2CF9AE}" pid="3" name="KSOProductBuildVer">
    <vt:lpwstr>2052-12.1.0.18608</vt:lpwstr>
  </property>
</Properties>
</file>