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83" r:id="rId2"/>
    <p:sldId id="258" r:id="rId3"/>
    <p:sldId id="259" r:id="rId4"/>
    <p:sldId id="260" r:id="rId5"/>
    <p:sldId id="289" r:id="rId6"/>
    <p:sldId id="263" r:id="rId7"/>
    <p:sldId id="264" r:id="rId8"/>
    <p:sldId id="266" r:id="rId9"/>
    <p:sldId id="268" r:id="rId10"/>
    <p:sldId id="269" r:id="rId11"/>
    <p:sldId id="288" r:id="rId12"/>
    <p:sldId id="271" r:id="rId13"/>
    <p:sldId id="272" r:id="rId14"/>
    <p:sldId id="274" r:id="rId15"/>
    <p:sldId id="275" r:id="rId16"/>
    <p:sldId id="276" r:id="rId17"/>
    <p:sldId id="284" r:id="rId18"/>
    <p:sldId id="279" r:id="rId19"/>
    <p:sldId id="280" r:id="rId20"/>
    <p:sldId id="287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8" autoAdjust="0"/>
  </p:normalViewPr>
  <p:slideViewPr>
    <p:cSldViewPr snapToGrid="0" snapToObjects="1">
      <p:cViewPr varScale="1">
        <p:scale>
          <a:sx n="99" d="100"/>
          <a:sy n="99" d="100"/>
        </p:scale>
        <p:origin x="-72" y="-2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4F527-3B4C-49ED-B59A-692F1F9E29D7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250D6-E41F-427C-A069-61C84E44C6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534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24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2.svg"/><Relationship Id="rId5" Type="http://schemas.openxmlformats.org/officeDocument/2006/relationships/tags" Target="../tags/tag8.xml"/><Relationship Id="rId10" Type="http://schemas.openxmlformats.org/officeDocument/2006/relationships/image" Target="../media/image1.png"/><Relationship Id="rId4" Type="http://schemas.openxmlformats.org/officeDocument/2006/relationships/tags" Target="../tags/tag7.xml"/><Relationship Id="rId9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jp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952" y="984409"/>
            <a:ext cx="9143048" cy="2777014"/>
          </a:xfrm>
          <a:prstGeom prst="rect">
            <a:avLst/>
          </a:prstGeom>
          <a:solidFill>
            <a:srgbClr val="B32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7" name="图片 6" descr="343435383135323b333635353937383b6587686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82415" y="791051"/>
            <a:ext cx="685800" cy="685800"/>
          </a:xfrm>
          <a:prstGeom prst="rect">
            <a:avLst/>
          </a:prstGeom>
        </p:spPr>
      </p:pic>
      <p:sp>
        <p:nvSpPr>
          <p:cNvPr id="6" name="椭圆 5"/>
          <p:cNvSpPr/>
          <p:nvPr>
            <p:custDataLst>
              <p:tags r:id="rId4"/>
            </p:custDataLst>
          </p:nvPr>
        </p:nvSpPr>
        <p:spPr>
          <a:xfrm>
            <a:off x="3624739" y="414814"/>
            <a:ext cx="1529715" cy="1529715"/>
          </a:xfrm>
          <a:prstGeom prst="ellipse">
            <a:avLst/>
          </a:prstGeom>
          <a:solidFill>
            <a:srgbClr val="B3222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8" name="图片 7" descr="343435383135323b333635353937383b6587686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46696" y="836771"/>
            <a:ext cx="685800" cy="6858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00100" y="1944529"/>
            <a:ext cx="7545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课前十分钟演讲</a:t>
            </a: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331470" y="2566987"/>
            <a:ext cx="8154829" cy="511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300" dirty="0"/>
              <a:t>主题</a:t>
            </a:r>
            <a:r>
              <a:rPr lang="en-US" altLang="zh-CN" sz="3300" dirty="0"/>
              <a:t>:</a:t>
            </a:r>
            <a:r>
              <a:rPr lang="zh-CN" altLang="en-US" sz="3300" dirty="0"/>
              <a:t>面对自己方法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694373" y="3238024"/>
            <a:ext cx="7545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演讲人：周迅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8692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240"/>
    </mc:Choice>
    <mc:Fallback>
      <p:transition advTm="124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 bwMode="ltGray"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6252" y="1149734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7800" b="1" dirty="0">
                <a:solidFill>
                  <a:srgbClr val="FFFFFF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121277" y="2290208"/>
            <a:ext cx="4022723" cy="683007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认识自我价值与独特性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149"/>
    </mc:Choice>
    <mc:Fallback>
      <p:transition advTm="3149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理解个人优势与特点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04B50F00-82F1-759D-87BB-D84F0107AFD8}"/>
              </a:ext>
            </a:extLst>
          </p:cNvPr>
          <p:cNvGrpSpPr/>
          <p:nvPr/>
        </p:nvGrpSpPr>
        <p:grpSpPr>
          <a:xfrm>
            <a:off x="584888" y="854964"/>
            <a:ext cx="3849305" cy="1545017"/>
            <a:chOff x="584888" y="854964"/>
            <a:chExt cx="3849305" cy="1545017"/>
          </a:xfrm>
        </p:grpSpPr>
        <p:pic>
          <p:nvPicPr>
            <p:cNvPr id="4" name="Image 1" descr="https://sgw-dx.xf-yun.com/api/v1/sparkdesk/_1729248609933299c0ede95ab41be9995e6e7cab97b7e.jpg?authorization=c2ltcGxlLWp3dCBhaz1zcGFya2Rlc2s4MDAwMDAwMDAwMDE7ZXhwPTMzMDYwNDg2MDk7YWxnbz1obWFjLXNoYTI1NjtzaWc9bkpOYkRVSk8vNE1wdW1FRGJGb3pGQk1vdDZvNmhSNER1REtsTjlnRERTWT0=&amp;x_location=7YfmxI7B7uKO7jlRxIftd6_vdo=="/>
            <p:cNvPicPr>
              <a:picLocks noChangeAspect="1"/>
            </p:cNvPicPr>
            <p:nvPr/>
          </p:nvPicPr>
          <p:blipFill>
            <a:blip r:embed="rId5"/>
            <a:srcRect l="21910" r="21910"/>
            <a:stretch/>
          </p:blipFill>
          <p:spPr>
            <a:xfrm>
              <a:off x="584888" y="1110996"/>
              <a:ext cx="1288985" cy="1288985"/>
            </a:xfrm>
            <a:prstGeom prst="rect">
              <a:avLst/>
            </a:prstGeom>
          </p:spPr>
        </p:pic>
        <p:sp>
          <p:nvSpPr>
            <p:cNvPr id="8" name="Text 1"/>
            <p:cNvSpPr/>
            <p:nvPr/>
          </p:nvSpPr>
          <p:spPr>
            <a:xfrm>
              <a:off x="1873873" y="854964"/>
              <a:ext cx="2560320" cy="512064"/>
            </a:xfrm>
            <a:prstGeom prst="rect">
              <a:avLst/>
            </a:prstGeom>
            <a:noFill/>
            <a:ln/>
          </p:spPr>
          <p:txBody>
            <a:bodyPr wrap="square" lIns="95250" tIns="95250" rIns="95250" bIns="95250" rtlCol="0" anchor="t">
              <a:spAutoFit/>
            </a:bodyPr>
            <a:lstStyle/>
            <a:p>
              <a:pPr marL="0" indent="0">
                <a:lnSpc>
                  <a:spcPct val="112500"/>
                </a:lnSpc>
                <a:spcBef>
                  <a:spcPts val="375"/>
                </a:spcBef>
                <a:buNone/>
              </a:pPr>
              <a:r>
                <a:rPr lang="en-US" sz="1800" b="1" dirty="0">
                  <a:solidFill>
                    <a:srgbClr val="1B5CE6"/>
                  </a:solidFill>
                  <a:latin typeface="Microsoft Yahei" pitchFamily="34" charset="0"/>
                  <a:ea typeface="Microsoft Yahei" pitchFamily="34" charset="-122"/>
                  <a:cs typeface="Microsoft Yahei" pitchFamily="34" charset="-120"/>
                </a:rPr>
                <a:t>自我反思与分析</a:t>
              </a:r>
              <a:endParaRPr lang="en-US" sz="1500" dirty="0"/>
            </a:p>
          </p:txBody>
        </p:sp>
        <p:sp>
          <p:nvSpPr>
            <p:cNvPr id="9" name="Text 2"/>
            <p:cNvSpPr/>
            <p:nvPr/>
          </p:nvSpPr>
          <p:spPr>
            <a:xfrm>
              <a:off x="1873873" y="1249984"/>
              <a:ext cx="2051205" cy="623248"/>
            </a:xfrm>
            <a:prstGeom prst="rect">
              <a:avLst/>
            </a:prstGeom>
            <a:noFill/>
            <a:ln/>
          </p:spPr>
          <p:txBody>
            <a:bodyPr wrap="square" lIns="95250" tIns="95250" rIns="95250" bIns="95250" rtlCol="0" anchor="t">
              <a:spAutoFit/>
            </a:bodyPr>
            <a:lstStyle/>
            <a:p>
              <a:pPr marL="0" indent="0" algn="just">
                <a:lnSpc>
                  <a:spcPct val="100000"/>
                </a:lnSpc>
                <a:buNone/>
              </a:pPr>
              <a:r>
                <a:rPr lang="en-US" sz="1400" dirty="0" err="1">
                  <a:solidFill>
                    <a:srgbClr val="000000"/>
                  </a:solidFill>
                  <a:latin typeface="Microsoft Yahei" pitchFamily="34" charset="0"/>
                  <a:ea typeface="Microsoft Yahei" pitchFamily="34" charset="-122"/>
                  <a:cs typeface="Microsoft Yahei" pitchFamily="34" charset="-120"/>
                </a:rPr>
                <a:t>自我反思是理解个人优势与特点的基础</a:t>
              </a:r>
              <a:r>
                <a:rPr lang="en-US" sz="1200" dirty="0">
                  <a:solidFill>
                    <a:srgbClr val="000000"/>
                  </a:solidFill>
                  <a:latin typeface="Microsoft Yahei" pitchFamily="34" charset="0"/>
                  <a:ea typeface="Microsoft Yahei" pitchFamily="34" charset="-122"/>
                  <a:cs typeface="Microsoft Yahei" pitchFamily="34" charset="-120"/>
                </a:rPr>
                <a:t>。</a:t>
              </a:r>
              <a:endParaRPr lang="en-US" sz="1500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0798F6F1-A8E7-4C92-4FF5-67078C0811DA}"/>
              </a:ext>
            </a:extLst>
          </p:cNvPr>
          <p:cNvGrpSpPr/>
          <p:nvPr/>
        </p:nvGrpSpPr>
        <p:grpSpPr>
          <a:xfrm>
            <a:off x="4709807" y="854964"/>
            <a:ext cx="3848977" cy="1545017"/>
            <a:chOff x="4709807" y="854964"/>
            <a:chExt cx="3848977" cy="1545017"/>
          </a:xfrm>
        </p:grpSpPr>
        <p:pic>
          <p:nvPicPr>
            <p:cNvPr id="5" name="Image 2" descr="https://sgw-dx.xf-yun.com/api/v1/sparkdesk/_1729248612846b2afb1fa6ee84d8497288bf57cefdbd4.jpg?authorization=c2ltcGxlLWp3dCBhaz1zcGFya2Rlc2s4MDAwMDAwMDAwMDE7ZXhwPTMzMDYwNDg2MTI7YWxnbz1obWFjLXNoYTI1NjtzaWc9VEpVK3JxTjZuNFR3RXJ2dUJRVEtobXNiMWVMRFdRL0VReitBN05ncXV1RT0=&amp;x_location=7YfmxI7B7uKO7jlRxIftd6_vdo=="/>
            <p:cNvPicPr>
              <a:picLocks noChangeAspect="1"/>
            </p:cNvPicPr>
            <p:nvPr/>
          </p:nvPicPr>
          <p:blipFill>
            <a:blip r:embed="rId6"/>
            <a:srcRect l="21910" r="21910"/>
            <a:stretch/>
          </p:blipFill>
          <p:spPr>
            <a:xfrm>
              <a:off x="4709807" y="1110996"/>
              <a:ext cx="1288985" cy="1288985"/>
            </a:xfrm>
            <a:prstGeom prst="rect">
              <a:avLst/>
            </a:prstGeom>
          </p:spPr>
        </p:pic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66496AF9-6A7F-E634-A59A-7099CD5F5253}"/>
                </a:ext>
              </a:extLst>
            </p:cNvPr>
            <p:cNvGrpSpPr/>
            <p:nvPr/>
          </p:nvGrpSpPr>
          <p:grpSpPr>
            <a:xfrm>
              <a:off x="5998464" y="854964"/>
              <a:ext cx="2560320" cy="1233690"/>
              <a:chOff x="5998464" y="854964"/>
              <a:chExt cx="2560320" cy="1233690"/>
            </a:xfrm>
          </p:grpSpPr>
          <p:sp>
            <p:nvSpPr>
              <p:cNvPr id="10" name="Text 3"/>
              <p:cNvSpPr/>
              <p:nvPr/>
            </p:nvSpPr>
            <p:spPr>
              <a:xfrm>
                <a:off x="5998464" y="854964"/>
                <a:ext cx="2560320" cy="512064"/>
              </a:xfrm>
              <a:prstGeom prst="rect">
                <a:avLst/>
              </a:prstGeom>
              <a:noFill/>
              <a:ln/>
            </p:spPr>
            <p:txBody>
              <a:bodyPr wrap="square" lIns="95250" tIns="95250" rIns="95250" bIns="95250" rtlCol="0" anchor="t">
                <a:spAutoFit/>
              </a:bodyPr>
              <a:lstStyle/>
              <a:p>
                <a:pPr marL="0" indent="0">
                  <a:lnSpc>
                    <a:spcPct val="112500"/>
                  </a:lnSpc>
                  <a:spcBef>
                    <a:spcPts val="375"/>
                  </a:spcBef>
                  <a:buNone/>
                </a:pPr>
                <a:r>
                  <a:rPr lang="en-US" sz="1800" b="1" dirty="0">
                    <a:solidFill>
                      <a:srgbClr val="1B5CE6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记录并追踪成就</a:t>
                </a:r>
                <a:endParaRPr lang="en-US" sz="1500" dirty="0"/>
              </a:p>
            </p:txBody>
          </p:sp>
          <p:sp>
            <p:nvSpPr>
              <p:cNvPr id="11" name="Text 4"/>
              <p:cNvSpPr/>
              <p:nvPr/>
            </p:nvSpPr>
            <p:spPr>
              <a:xfrm>
                <a:off x="5998792" y="1249963"/>
                <a:ext cx="2050416" cy="838691"/>
              </a:xfrm>
              <a:prstGeom prst="rect">
                <a:avLst/>
              </a:prstGeom>
              <a:noFill/>
              <a:ln/>
            </p:spPr>
            <p:txBody>
              <a:bodyPr wrap="square" lIns="95250" tIns="95250" rIns="95250" bIns="95250" rtlCol="0" anchor="t">
                <a:spAutoFit/>
              </a:bodyPr>
              <a:lstStyle/>
              <a:p>
                <a:pPr marL="0" indent="0" algn="just">
                  <a:lnSpc>
                    <a:spcPct val="100000"/>
                  </a:lnSpc>
                  <a:spcBef>
                    <a:spcPts val="375"/>
                  </a:spcBef>
                  <a:buNone/>
                </a:pPr>
                <a:r>
                  <a:rPr lang="en-US" sz="1400" dirty="0" err="1">
                    <a:solidFill>
                      <a:srgbClr val="000000"/>
                    </a:solidFill>
                    <a:latin typeface="Microsoft Yahei" pitchFamily="34" charset="0"/>
                    <a:ea typeface="Microsoft Yahei" pitchFamily="34" charset="-122"/>
                  </a:rPr>
                  <a:t>详细记录个人成就和关键事件</a:t>
                </a:r>
                <a:r>
                  <a:rPr lang="en-US" sz="1200" dirty="0" err="1">
                    <a:solidFill>
                      <a:srgbClr val="000000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，</a:t>
                </a:r>
                <a:r>
                  <a:rPr lang="en-US" sz="1400" dirty="0" err="1">
                    <a:solidFill>
                      <a:srgbClr val="000000"/>
                    </a:solidFill>
                    <a:latin typeface="Microsoft Yahei" pitchFamily="34" charset="0"/>
                    <a:ea typeface="Microsoft Yahei" pitchFamily="34" charset="-122"/>
                  </a:rPr>
                  <a:t>有助于明确自身的能力和特长</a:t>
                </a:r>
                <a:r>
                  <a:rPr lang="en-US" sz="1200" dirty="0">
                    <a:solidFill>
                      <a:srgbClr val="000000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。</a:t>
                </a:r>
                <a:endParaRPr lang="en-US" sz="1500" dirty="0"/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00D851C2-3445-E45F-BE23-480BAAE186F5}"/>
              </a:ext>
            </a:extLst>
          </p:cNvPr>
          <p:cNvGrpSpPr/>
          <p:nvPr/>
        </p:nvGrpSpPr>
        <p:grpSpPr>
          <a:xfrm>
            <a:off x="584888" y="2638958"/>
            <a:ext cx="3849038" cy="1505403"/>
            <a:chOff x="584888" y="2638958"/>
            <a:chExt cx="3849038" cy="1505403"/>
          </a:xfrm>
        </p:grpSpPr>
        <p:sp>
          <p:nvSpPr>
            <p:cNvPr id="12" name="Text 5"/>
            <p:cNvSpPr/>
            <p:nvPr/>
          </p:nvSpPr>
          <p:spPr>
            <a:xfrm>
              <a:off x="1873606" y="2638958"/>
              <a:ext cx="2560320" cy="512064"/>
            </a:xfrm>
            <a:prstGeom prst="rect">
              <a:avLst/>
            </a:prstGeom>
            <a:noFill/>
            <a:ln/>
          </p:spPr>
          <p:txBody>
            <a:bodyPr wrap="square" lIns="95250" tIns="95250" rIns="95250" bIns="95250" rtlCol="0" anchor="t">
              <a:spAutoFit/>
            </a:bodyPr>
            <a:lstStyle/>
            <a:p>
              <a:pPr marL="0" indent="0">
                <a:lnSpc>
                  <a:spcPct val="112500"/>
                </a:lnSpc>
                <a:spcBef>
                  <a:spcPts val="375"/>
                </a:spcBef>
                <a:buNone/>
              </a:pPr>
              <a:r>
                <a:rPr lang="en-US" sz="1800" b="1" dirty="0">
                  <a:solidFill>
                    <a:srgbClr val="1B5CE6"/>
                  </a:solidFill>
                  <a:latin typeface="Microsoft Yahei" pitchFamily="34" charset="0"/>
                  <a:ea typeface="Microsoft Yahei" pitchFamily="34" charset="-122"/>
                  <a:cs typeface="Microsoft Yahei" pitchFamily="34" charset="-120"/>
                </a:rPr>
                <a:t>接受反馈与建议</a:t>
              </a:r>
              <a:endParaRPr lang="en-US" sz="1500" dirty="0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708C16E3-51A3-5695-1EF3-B4B9199F8C66}"/>
                </a:ext>
              </a:extLst>
            </p:cNvPr>
            <p:cNvGrpSpPr/>
            <p:nvPr/>
          </p:nvGrpSpPr>
          <p:grpSpPr>
            <a:xfrm>
              <a:off x="584888" y="2855376"/>
              <a:ext cx="3340190" cy="1288985"/>
              <a:chOff x="584888" y="2855376"/>
              <a:chExt cx="3340190" cy="1288985"/>
            </a:xfrm>
          </p:grpSpPr>
          <p:pic>
            <p:nvPicPr>
              <p:cNvPr id="6" name="Image 3" descr="https://sgw-dx.xf-yun.com/api/v1/sparkdesk/_1729248618201d7add798fa6e498289562e75e3573854.jpg?authorization=c2ltcGxlLWp3dCBhaz1zcGFya2Rlc2s4MDAwMDAwMDAwMDE7ZXhwPTMzMDYwNDg2MTg7YWxnbz1obWFjLXNoYTI1NjtzaWc9dUIzcDJKdzAySVFXaEp1YnoxTSt2cXp1aHYyeDZwWEFOYkJ0UGl6eUY2cz0=&amp;x_location=7YfmxI7B7uKO7jlRxIftd6_vdo=="/>
              <p:cNvPicPr>
                <a:picLocks noChangeAspect="1"/>
              </p:cNvPicPr>
              <p:nvPr/>
            </p:nvPicPr>
            <p:blipFill>
              <a:blip r:embed="rId7"/>
              <a:srcRect l="21910" r="21910"/>
              <a:stretch/>
            </p:blipFill>
            <p:spPr>
              <a:xfrm>
                <a:off x="584888" y="2855376"/>
                <a:ext cx="1288985" cy="1288985"/>
              </a:xfrm>
              <a:prstGeom prst="rect">
                <a:avLst/>
              </a:prstGeom>
            </p:spPr>
          </p:pic>
          <p:sp>
            <p:nvSpPr>
              <p:cNvPr id="13" name="Text 6"/>
              <p:cNvSpPr/>
              <p:nvPr/>
            </p:nvSpPr>
            <p:spPr>
              <a:xfrm>
                <a:off x="1873873" y="3008375"/>
                <a:ext cx="2051205" cy="1054135"/>
              </a:xfrm>
              <a:prstGeom prst="rect">
                <a:avLst/>
              </a:prstGeom>
              <a:noFill/>
              <a:ln/>
            </p:spPr>
            <p:txBody>
              <a:bodyPr wrap="square" lIns="95250" tIns="95250" rIns="95250" bIns="95250" rtlCol="0" anchor="t">
                <a:spAutoFit/>
              </a:bodyPr>
              <a:lstStyle/>
              <a:p>
                <a:pPr marL="0" indent="0" algn="just">
                  <a:lnSpc>
                    <a:spcPct val="100000"/>
                  </a:lnSpc>
                  <a:spcBef>
                    <a:spcPts val="375"/>
                  </a:spcBef>
                  <a:buNone/>
                </a:pPr>
                <a:r>
                  <a:rPr lang="en-US" sz="1400" dirty="0" err="1">
                    <a:solidFill>
                      <a:srgbClr val="000000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主动寻求他人对自己工作的反馈和建议，有助于客观评估自身优势和不足</a:t>
                </a:r>
                <a:r>
                  <a:rPr lang="en-US" sz="1400" dirty="0">
                    <a:solidFill>
                      <a:srgbClr val="000000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。</a:t>
                </a:r>
                <a:endParaRPr lang="en-US" sz="1600" dirty="0"/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B087367B-8922-B7AC-33A4-C0C5DD963C48}"/>
              </a:ext>
            </a:extLst>
          </p:cNvPr>
          <p:cNvGrpSpPr/>
          <p:nvPr/>
        </p:nvGrpSpPr>
        <p:grpSpPr>
          <a:xfrm>
            <a:off x="4709807" y="2638958"/>
            <a:ext cx="3849305" cy="1505403"/>
            <a:chOff x="4709807" y="2638958"/>
            <a:chExt cx="3849305" cy="1505403"/>
          </a:xfrm>
        </p:grpSpPr>
        <p:sp>
          <p:nvSpPr>
            <p:cNvPr id="14" name="Text 7"/>
            <p:cNvSpPr/>
            <p:nvPr/>
          </p:nvSpPr>
          <p:spPr>
            <a:xfrm>
              <a:off x="5998792" y="2638958"/>
              <a:ext cx="2560320" cy="512064"/>
            </a:xfrm>
            <a:prstGeom prst="rect">
              <a:avLst/>
            </a:prstGeom>
            <a:noFill/>
            <a:ln/>
          </p:spPr>
          <p:txBody>
            <a:bodyPr wrap="square" lIns="95250" tIns="95250" rIns="95250" bIns="95250" rtlCol="0" anchor="t">
              <a:spAutoFit/>
            </a:bodyPr>
            <a:lstStyle/>
            <a:p>
              <a:pPr marL="0" indent="0">
                <a:lnSpc>
                  <a:spcPct val="112500"/>
                </a:lnSpc>
                <a:spcBef>
                  <a:spcPts val="375"/>
                </a:spcBef>
                <a:buNone/>
              </a:pPr>
              <a:r>
                <a:rPr lang="en-US" sz="1800" b="1" dirty="0">
                  <a:solidFill>
                    <a:srgbClr val="1B5CE6"/>
                  </a:solidFill>
                  <a:latin typeface="Microsoft Yahei" pitchFamily="34" charset="0"/>
                  <a:ea typeface="Microsoft Yahei" pitchFamily="34" charset="-122"/>
                  <a:cs typeface="Microsoft Yahei" pitchFamily="34" charset="-120"/>
                </a:rPr>
                <a:t>确定个人价值观与目标</a:t>
              </a:r>
              <a:endParaRPr lang="en-US" sz="1500" dirty="0"/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B5DAEDE9-F0AE-4785-DCF3-0713D9A557B2}"/>
                </a:ext>
              </a:extLst>
            </p:cNvPr>
            <p:cNvGrpSpPr/>
            <p:nvPr/>
          </p:nvGrpSpPr>
          <p:grpSpPr>
            <a:xfrm>
              <a:off x="4709807" y="2855376"/>
              <a:ext cx="3791059" cy="1288985"/>
              <a:chOff x="4709807" y="2855376"/>
              <a:chExt cx="3791059" cy="1288985"/>
            </a:xfrm>
          </p:grpSpPr>
          <p:pic>
            <p:nvPicPr>
              <p:cNvPr id="7" name="Image 4" descr="https://sgw-dx.xf-yun.com/api/v1/sparkdesk/_172924862097494120fcc3284427fa5b16f63bbb36009.jpg?authorization=c2ltcGxlLWp3dCBhaz1zcGFya2Rlc2s4MDAwMDAwMDAwMDE7ZXhwPTMzMDYwNDg2MjE7YWxnbz1obWFjLXNoYTI1NjtzaWc9WXNFRStsNkczNkljbkd3amgzSXVEVVB3anNSRzVKdC8vdy83a2FramttUT0=&amp;x_location=7YfmxI7B7uKO7jlRxIftd6_vdo=="/>
              <p:cNvPicPr>
                <a:picLocks noChangeAspect="1"/>
              </p:cNvPicPr>
              <p:nvPr/>
            </p:nvPicPr>
            <p:blipFill>
              <a:blip r:embed="rId8"/>
              <a:srcRect l="21910" r="21910"/>
              <a:stretch/>
            </p:blipFill>
            <p:spPr>
              <a:xfrm>
                <a:off x="4709807" y="2855376"/>
                <a:ext cx="1288985" cy="1288985"/>
              </a:xfrm>
              <a:prstGeom prst="rect">
                <a:avLst/>
              </a:prstGeom>
            </p:spPr>
          </p:pic>
          <p:sp>
            <p:nvSpPr>
              <p:cNvPr id="15" name="Text 8"/>
              <p:cNvSpPr/>
              <p:nvPr/>
            </p:nvSpPr>
            <p:spPr>
              <a:xfrm>
                <a:off x="5998792" y="3008354"/>
                <a:ext cx="2502074" cy="807913"/>
              </a:xfrm>
              <a:prstGeom prst="rect">
                <a:avLst/>
              </a:prstGeom>
              <a:noFill/>
              <a:ln/>
            </p:spPr>
            <p:txBody>
              <a:bodyPr wrap="square" lIns="95250" tIns="95250" rIns="95250" bIns="95250" rtlCol="0" anchor="t">
                <a:spAutoFit/>
              </a:bodyPr>
              <a:lstStyle/>
              <a:p>
                <a:pPr marL="0" indent="0" algn="just">
                  <a:lnSpc>
                    <a:spcPct val="100000"/>
                  </a:lnSpc>
                  <a:spcBef>
                    <a:spcPts val="375"/>
                  </a:spcBef>
                  <a:buNone/>
                </a:pPr>
                <a:r>
                  <a:rPr lang="en-US" sz="1400" dirty="0" err="1">
                    <a:solidFill>
                      <a:srgbClr val="000000"/>
                    </a:solidFill>
                    <a:latin typeface="Microsoft Yahei" pitchFamily="34" charset="0"/>
                    <a:ea typeface="Microsoft Yahei" pitchFamily="34" charset="-122"/>
                  </a:rPr>
                  <a:t>明确个人的价值观和目标，有助于指导日常决策和行动方向</a:t>
                </a:r>
                <a:r>
                  <a:rPr lang="en-US" sz="1200" dirty="0">
                    <a:solidFill>
                      <a:srgbClr val="000000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。</a:t>
                </a:r>
                <a:endParaRPr lang="en-US" sz="15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45288"/>
    </mc:Choice>
    <mc:Fallback>
      <p:transition advTm="4528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接受内在不足之处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881398" y="2903074"/>
            <a:ext cx="5622646" cy="74615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6">
            <a:alphaModFix amt="10000"/>
          </a:blip>
          <a:stretch>
            <a:fillRect/>
          </a:stretch>
        </p:blipFill>
        <p:spPr>
          <a:xfrm>
            <a:off x="881398" y="1183906"/>
            <a:ext cx="5622646" cy="74145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398" y="1183906"/>
            <a:ext cx="1595385" cy="746413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8">
            <a:alphaModFix amt="10000"/>
          </a:blip>
          <a:stretch>
            <a:fillRect/>
          </a:stretch>
        </p:blipFill>
        <p:spPr>
          <a:xfrm>
            <a:off x="881427" y="2043461"/>
            <a:ext cx="5622646" cy="746150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1427" y="2043461"/>
            <a:ext cx="1595628" cy="746150"/>
          </a:xfrm>
          <a:prstGeom prst="rect">
            <a:avLst/>
          </a:prstGeom>
        </p:spPr>
      </p:pic>
      <p:pic>
        <p:nvPicPr>
          <p:cNvPr id="9" name="Image 6" descr="preencoded.png"/>
          <p:cNvPicPr>
            <a:picLocks noChangeAspect="1"/>
          </p:cNvPicPr>
          <p:nvPr/>
        </p:nvPicPr>
        <p:blipFill>
          <a:blip r:embed="rId8">
            <a:alphaModFix amt="10000"/>
          </a:blip>
          <a:stretch>
            <a:fillRect/>
          </a:stretch>
        </p:blipFill>
        <p:spPr>
          <a:xfrm>
            <a:off x="881398" y="3762366"/>
            <a:ext cx="5622646" cy="746150"/>
          </a:xfrm>
          <a:prstGeom prst="rect">
            <a:avLst/>
          </a:prstGeom>
        </p:spPr>
      </p:pic>
      <p:pic>
        <p:nvPicPr>
          <p:cNvPr id="1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398" y="2903074"/>
            <a:ext cx="1595628" cy="746150"/>
          </a:xfrm>
          <a:prstGeom prst="rect">
            <a:avLst/>
          </a:prstGeom>
        </p:spPr>
      </p:pic>
      <p:pic>
        <p:nvPicPr>
          <p:cNvPr id="11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1398" y="3762536"/>
            <a:ext cx="1595628" cy="746150"/>
          </a:xfrm>
          <a:prstGeom prst="rect">
            <a:avLst/>
          </a:prstGeom>
        </p:spPr>
      </p:pic>
      <p:sp>
        <p:nvSpPr>
          <p:cNvPr id="12" name="Text 1"/>
          <p:cNvSpPr/>
          <p:nvPr/>
        </p:nvSpPr>
        <p:spPr>
          <a:xfrm>
            <a:off x="895198" y="1184148"/>
            <a:ext cx="1580998" cy="7406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正视自我缺陷</a:t>
            </a:r>
            <a:endParaRPr lang="en-US" sz="1500" dirty="0"/>
          </a:p>
        </p:txBody>
      </p:sp>
      <p:pic>
        <p:nvPicPr>
          <p:cNvPr id="13" name="Image 9" descr="https://sgw-dx.xf-yun.com/api/v1/sparkdesk/_1729248610510faa728274ac54ea2b7436de46854eb5b.jpg?authorization=c2ltcGxlLWp3dCBhaz1zcGFya2Rlc2s4MDAwMDAwMDAwMDE7ZXhwPTMzMDYwNDg2MTA7YWxnbz1obWFjLXNoYTI1NjtzaWc9WFREOXlYckdvM0pPc0JqcFNWdGZRM2xOMUVXeStQSjUybURJajBnYk91az0=&amp;x_location=7YfmxI7B7uKO7jlRxIftd6_vdo=="/>
          <p:cNvPicPr>
            <a:picLocks noChangeAspect="1"/>
          </p:cNvPicPr>
          <p:nvPr/>
        </p:nvPicPr>
        <p:blipFill>
          <a:blip r:embed="rId11"/>
          <a:srcRect l="33146" r="33146"/>
          <a:stretch/>
        </p:blipFill>
        <p:spPr>
          <a:xfrm>
            <a:off x="6374442" y="1202194"/>
            <a:ext cx="1915591" cy="3192652"/>
          </a:xfrm>
          <a:prstGeom prst="rect">
            <a:avLst/>
          </a:prstGeom>
        </p:spPr>
      </p:pic>
      <p:sp>
        <p:nvSpPr>
          <p:cNvPr id="14" name="Text 2"/>
          <p:cNvSpPr/>
          <p:nvPr/>
        </p:nvSpPr>
        <p:spPr>
          <a:xfrm>
            <a:off x="2569409" y="1238128"/>
            <a:ext cx="3529584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接受内在不足之处的第一步是正视自己的缺陷</a:t>
            </a: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1500" dirty="0"/>
          </a:p>
        </p:txBody>
      </p:sp>
      <p:sp>
        <p:nvSpPr>
          <p:cNvPr id="15" name="Text 3"/>
          <p:cNvSpPr/>
          <p:nvPr/>
        </p:nvSpPr>
        <p:spPr>
          <a:xfrm>
            <a:off x="886054" y="2043684"/>
            <a:ext cx="1590142" cy="74980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理解并接纳自身局限性</a:t>
            </a:r>
            <a:endParaRPr lang="en-US" sz="1500" dirty="0"/>
          </a:p>
        </p:txBody>
      </p:sp>
      <p:sp>
        <p:nvSpPr>
          <p:cNvPr id="16" name="Text 4"/>
          <p:cNvSpPr/>
          <p:nvPr/>
        </p:nvSpPr>
        <p:spPr>
          <a:xfrm>
            <a:off x="2569688" y="2071957"/>
            <a:ext cx="3529584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理解并接纳自身的局限性是成长的关键步骤</a:t>
            </a: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1500" dirty="0"/>
          </a:p>
        </p:txBody>
      </p:sp>
      <p:sp>
        <p:nvSpPr>
          <p:cNvPr id="17" name="Text 5"/>
          <p:cNvSpPr/>
          <p:nvPr/>
        </p:nvSpPr>
        <p:spPr>
          <a:xfrm>
            <a:off x="876910" y="2903220"/>
            <a:ext cx="1599286" cy="74980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积极面对情绪反应</a:t>
            </a:r>
            <a:endParaRPr lang="en-US" sz="1500" dirty="0"/>
          </a:p>
        </p:txBody>
      </p:sp>
      <p:sp>
        <p:nvSpPr>
          <p:cNvPr id="18" name="Text 6"/>
          <p:cNvSpPr/>
          <p:nvPr/>
        </p:nvSpPr>
        <p:spPr>
          <a:xfrm>
            <a:off x="2569408" y="2983637"/>
            <a:ext cx="3682101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在接纳自己时</a:t>
            </a:r>
            <a:r>
              <a:rPr lang="en-US" sz="105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我们可能会遇到强烈的情绪反应</a:t>
            </a: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1500" dirty="0"/>
          </a:p>
        </p:txBody>
      </p:sp>
      <p:sp>
        <p:nvSpPr>
          <p:cNvPr id="19" name="Text 7"/>
          <p:cNvSpPr/>
          <p:nvPr/>
        </p:nvSpPr>
        <p:spPr>
          <a:xfrm>
            <a:off x="854050" y="3762756"/>
            <a:ext cx="1645920" cy="7406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制定改善计划</a:t>
            </a:r>
            <a:endParaRPr lang="en-US" sz="1500" dirty="0"/>
          </a:p>
        </p:txBody>
      </p:sp>
      <p:sp>
        <p:nvSpPr>
          <p:cNvPr id="20" name="Text 8"/>
          <p:cNvSpPr/>
          <p:nvPr/>
        </p:nvSpPr>
        <p:spPr>
          <a:xfrm>
            <a:off x="2569409" y="3686759"/>
            <a:ext cx="3529584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接纳自己的不足后</a:t>
            </a:r>
            <a:r>
              <a:rPr lang="en-US" sz="105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可以制定实际可行的改善计划</a:t>
            </a:r>
            <a:r>
              <a:rPr lang="en-US" sz="105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设定具体目标和行动步骤</a:t>
            </a:r>
            <a:r>
              <a:rPr lang="en-US" sz="105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逐步克服缺点</a:t>
            </a:r>
            <a:r>
              <a:rPr lang="en-US" sz="105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提升自我</a:t>
            </a: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7434"/>
    </mc:Choice>
    <mc:Fallback>
      <p:transition advTm="37434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755671" y="1149734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spcBef>
                <a:spcPts val="375"/>
              </a:spcBef>
            </a:pPr>
            <a:r>
              <a:rPr lang="en-US" sz="7800" b="1" dirty="0">
                <a:solidFill>
                  <a:srgbClr val="FFFFFF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>
              <a:solidFill>
                <a:prstClr val="black"/>
              </a:solidFill>
            </a:endParaRPr>
          </a:p>
        </p:txBody>
      </p:sp>
      <p:sp>
        <p:nvSpPr>
          <p:cNvPr id="5" name="Text 1"/>
          <p:cNvSpPr/>
          <p:nvPr/>
        </p:nvSpPr>
        <p:spPr>
          <a:xfrm>
            <a:off x="755671" y="2109116"/>
            <a:ext cx="364878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112500"/>
              </a:lnSpc>
              <a:spcBef>
                <a:spcPts val="375"/>
              </a:spcBef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接纳情绪与情感体验</a:t>
            </a:r>
            <a:endParaRPr lang="en-US" sz="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936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569"/>
    </mc:Choice>
    <mc:Fallback>
      <p:transition advTm="356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正面面对负面情绪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4347400" y="1901062"/>
            <a:ext cx="449200" cy="242568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7346" y="2267331"/>
            <a:ext cx="769307" cy="242568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69569" y="2633601"/>
            <a:ext cx="1204863" cy="242568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286" y="2999870"/>
            <a:ext cx="1619428" cy="242568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1F3A9073-1668-FBBB-64DB-A1B599787141}"/>
              </a:ext>
            </a:extLst>
          </p:cNvPr>
          <p:cNvGrpSpPr/>
          <p:nvPr/>
        </p:nvGrpSpPr>
        <p:grpSpPr>
          <a:xfrm>
            <a:off x="596714" y="1048817"/>
            <a:ext cx="3017520" cy="1664599"/>
            <a:chOff x="596714" y="1048817"/>
            <a:chExt cx="3017520" cy="1664599"/>
          </a:xfrm>
        </p:grpSpPr>
        <p:sp>
          <p:nvSpPr>
            <p:cNvPr id="8" name="Text 1"/>
            <p:cNvSpPr/>
            <p:nvPr/>
          </p:nvSpPr>
          <p:spPr>
            <a:xfrm>
              <a:off x="596714" y="1048817"/>
              <a:ext cx="3017520" cy="512064"/>
            </a:xfrm>
            <a:prstGeom prst="rect">
              <a:avLst/>
            </a:prstGeom>
            <a:noFill/>
            <a:ln/>
          </p:spPr>
          <p:txBody>
            <a:bodyPr wrap="square" lIns="95250" tIns="95250" rIns="95250" bIns="95250" rtlCol="0" anchor="t">
              <a:spAutoFit/>
            </a:bodyPr>
            <a:lstStyle/>
            <a:p>
              <a:pPr marL="0" indent="0" algn="r">
                <a:lnSpc>
                  <a:spcPct val="112500"/>
                </a:lnSpc>
                <a:spcBef>
                  <a:spcPts val="375"/>
                </a:spcBef>
                <a:buNone/>
              </a:pPr>
              <a:r>
                <a:rPr lang="en-US" sz="1800" b="1" dirty="0">
                  <a:solidFill>
                    <a:srgbClr val="1B5CE6"/>
                  </a:solidFill>
                  <a:latin typeface="Microsoft Yahei" pitchFamily="34" charset="0"/>
                  <a:ea typeface="Microsoft Yahei" pitchFamily="34" charset="-122"/>
                  <a:cs typeface="Microsoft Yahei" pitchFamily="34" charset="-120"/>
                </a:rPr>
                <a:t>接受并理解情绪</a:t>
              </a:r>
              <a:endParaRPr lang="en-US" sz="1500" dirty="0"/>
            </a:p>
          </p:txBody>
        </p:sp>
        <p:sp>
          <p:nvSpPr>
            <p:cNvPr id="9" name="Text 2"/>
            <p:cNvSpPr/>
            <p:nvPr/>
          </p:nvSpPr>
          <p:spPr>
            <a:xfrm>
              <a:off x="642434" y="1443838"/>
              <a:ext cx="2971800" cy="1269578"/>
            </a:xfrm>
            <a:prstGeom prst="rect">
              <a:avLst/>
            </a:prstGeom>
            <a:noFill/>
            <a:ln/>
          </p:spPr>
          <p:txBody>
            <a:bodyPr wrap="square" lIns="95250" tIns="95250" rIns="95250" bIns="95250" rtlCol="0" anchor="t">
              <a:spAutoFit/>
            </a:bodyPr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rgbClr val="000000"/>
                  </a:solidFill>
                  <a:latin typeface="Microsoft Yahei" pitchFamily="34" charset="0"/>
                  <a:ea typeface="Microsoft Yahei" pitchFamily="34" charset="-122"/>
                </a:rPr>
                <a:t>负面情绪如焦虑</a:t>
              </a:r>
              <a:r>
                <a:rPr lang="en-US" sz="1200" dirty="0">
                  <a:solidFill>
                    <a:srgbClr val="000000"/>
                  </a:solidFill>
                  <a:latin typeface="Microsoft Yahei" pitchFamily="34" charset="0"/>
                  <a:ea typeface="Microsoft Yahei" pitchFamily="34" charset="-122"/>
                  <a:cs typeface="Microsoft Yahei" pitchFamily="34" charset="-120"/>
                </a:rPr>
                <a:t>、</a:t>
              </a:r>
              <a:r>
                <a:rPr lang="en-US" sz="1400" dirty="0">
                  <a:solidFill>
                    <a:srgbClr val="000000"/>
                  </a:solidFill>
                  <a:latin typeface="Microsoft Yahei" pitchFamily="34" charset="0"/>
                  <a:ea typeface="Microsoft Yahei" pitchFamily="34" charset="-122"/>
                </a:rPr>
                <a:t>愤怒和沮丧是正常情绪反应。接受这些情绪而不是压抑它们，有助于我们更好地理解自身需求和情感状态，从而更有效地应对和管理它们。</a:t>
              </a:r>
            </a:p>
          </p:txBody>
        </p:sp>
      </p:grpSp>
      <p:sp>
        <p:nvSpPr>
          <p:cNvPr id="10" name="Text 3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情绪表达与倾诉</a:t>
            </a:r>
            <a:endParaRPr lang="en-US" sz="1500" dirty="0"/>
          </a:p>
        </p:txBody>
      </p:sp>
      <p:sp>
        <p:nvSpPr>
          <p:cNvPr id="11" name="Text 4"/>
          <p:cNvSpPr/>
          <p:nvPr/>
        </p:nvSpPr>
        <p:spPr>
          <a:xfrm>
            <a:off x="5535727" y="1443838"/>
            <a:ext cx="2971800" cy="126957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将负面情绪通过言语或行为表达出来，是一种健康的释放方式。可以选择与信任的朋友或家人倾诉，或者进行日记写作等自我表达活动，帮助情绪得到释放和缓解</a:t>
            </a: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情绪转化与重塑</a:t>
            </a:r>
            <a:endParaRPr lang="en-US" sz="1500" dirty="0"/>
          </a:p>
        </p:txBody>
      </p:sp>
      <p:sp>
        <p:nvSpPr>
          <p:cNvPr id="13" name="Text 6"/>
          <p:cNvSpPr/>
          <p:nvPr/>
        </p:nvSpPr>
        <p:spPr>
          <a:xfrm>
            <a:off x="642434" y="3202229"/>
            <a:ext cx="2971800" cy="126957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学会将负面情绪转化为积极的情绪状态，例如通过运动、冥想或参与兴趣爱好等方式，将负面情绪转化为快乐、满足和成就感，提升个人的心理健康水平</a:t>
            </a: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1500" dirty="0"/>
          </a:p>
        </p:txBody>
      </p:sp>
      <p:sp>
        <p:nvSpPr>
          <p:cNvPr id="14" name="Text 7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寻求专业帮助</a:t>
            </a:r>
            <a:endParaRPr lang="en-US" sz="1500" dirty="0"/>
          </a:p>
        </p:txBody>
      </p:sp>
      <p:sp>
        <p:nvSpPr>
          <p:cNvPr id="15" name="Text 8"/>
          <p:cNvSpPr/>
          <p:nvPr/>
        </p:nvSpPr>
        <p:spPr>
          <a:xfrm>
            <a:off x="5535727" y="3202229"/>
            <a:ext cx="2971800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当负面情绪严重影响日常生活时，寻求心理咨询师或心理医生的专业帮助是明智的选择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77400"/>
    </mc:Choice>
    <mc:Fallback>
      <p:transition advTm="774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学习情绪管理技巧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292175" y="1169374"/>
            <a:ext cx="3017520" cy="4868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情绪识别与分类</a:t>
            </a:r>
            <a:endParaRPr lang="en-US" sz="1500" dirty="0"/>
          </a:p>
        </p:txBody>
      </p:sp>
      <p:sp>
        <p:nvSpPr>
          <p:cNvPr id="8" name="Text 2"/>
          <p:cNvSpPr/>
          <p:nvPr/>
        </p:nvSpPr>
        <p:spPr>
          <a:xfrm>
            <a:off x="337895" y="1564395"/>
            <a:ext cx="2971800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学会识别和分类自己的情绪是情绪管理的第一步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9" name="Text 3"/>
          <p:cNvSpPr/>
          <p:nvPr/>
        </p:nvSpPr>
        <p:spPr>
          <a:xfrm>
            <a:off x="5349162" y="3388186"/>
            <a:ext cx="3017520" cy="4868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建立情绪日记</a:t>
            </a:r>
            <a:endParaRPr lang="en-US" sz="1500" dirty="0"/>
          </a:p>
        </p:txBody>
      </p:sp>
      <p:sp>
        <p:nvSpPr>
          <p:cNvPr id="10" name="Text 4"/>
          <p:cNvSpPr/>
          <p:nvPr/>
        </p:nvSpPr>
        <p:spPr>
          <a:xfrm>
            <a:off x="5349162" y="3746609"/>
            <a:ext cx="2971800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记录每天的情绪变化和相关事件，有助于追踪情绪波动的规律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11" name="Text 5"/>
          <p:cNvSpPr/>
          <p:nvPr/>
        </p:nvSpPr>
        <p:spPr>
          <a:xfrm>
            <a:off x="2798482" y="2187643"/>
            <a:ext cx="3017520" cy="4868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情绪调节策略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2844202" y="2521864"/>
            <a:ext cx="2971800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采用积极的自我对话、进行深呼吸或冥想等方法，可以有效缓解负面情绪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49784"/>
    </mc:Choice>
    <mc:Fallback>
      <p:transition advTm="49784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6252" y="1149734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7800" b="1" dirty="0">
                <a:solidFill>
                  <a:srgbClr val="FFFFFF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06252" y="2109116"/>
            <a:ext cx="364878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增强自我意识与反思能力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751"/>
    </mc:Choice>
    <mc:Fallback>
      <p:transition advTm="375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记录生活体验与感悟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646" y="1042386"/>
            <a:ext cx="1872451" cy="74898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04354" y="2128315"/>
            <a:ext cx="1937821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日记不仅可以帮助理清思绪，还能促进自我反省，提升个人成长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7" name="Text 2"/>
          <p:cNvSpPr/>
          <p:nvPr/>
        </p:nvSpPr>
        <p:spPr>
          <a:xfrm>
            <a:off x="2541912" y="1051116"/>
            <a:ext cx="164592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照片与视频记录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2342175" y="2128315"/>
            <a:ext cx="1937614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照片和视频能够生动地保存记忆，便于日后回顾和分享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9" name="Text 4"/>
          <p:cNvSpPr/>
          <p:nvPr/>
        </p:nvSpPr>
        <p:spPr>
          <a:xfrm>
            <a:off x="4384158" y="2128315"/>
            <a:ext cx="1937614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与他人交流互动。这不仅有助于表达自己，还能获得支持和鼓励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10" name="Text 5"/>
          <p:cNvSpPr/>
          <p:nvPr/>
        </p:nvSpPr>
        <p:spPr>
          <a:xfrm>
            <a:off x="6396002" y="2128315"/>
            <a:ext cx="1937614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文学作品可以深化对生活的理解和表达，提升个人的创作能力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040" y="1024926"/>
            <a:ext cx="1872451" cy="74898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50306" y="1042386"/>
            <a:ext cx="164592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日记记录</a:t>
            </a:r>
            <a:endParaRPr lang="en-US" sz="15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739" y="1051116"/>
            <a:ext cx="1872451" cy="748980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002" y="1059846"/>
            <a:ext cx="1872451" cy="74898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4530005" y="1059846"/>
            <a:ext cx="164592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社交媒体分享</a:t>
            </a:r>
            <a:endParaRPr lang="en-US" sz="1500" dirty="0"/>
          </a:p>
        </p:txBody>
      </p:sp>
      <p:sp>
        <p:nvSpPr>
          <p:cNvPr id="16" name="Text 8"/>
          <p:cNvSpPr/>
          <p:nvPr/>
        </p:nvSpPr>
        <p:spPr>
          <a:xfrm>
            <a:off x="6509268" y="1068576"/>
            <a:ext cx="164592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创作文学作品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66568"/>
    </mc:Choice>
    <mc:Fallback>
      <p:transition advTm="66568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从错误中吸取教训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603639" y="936305"/>
            <a:ext cx="2560320" cy="17373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3466" y="1054327"/>
            <a:ext cx="2536846" cy="50539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 smtClean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r>
              <a:rPr lang="zh-CN" altLang="en-US" sz="1800" b="1" dirty="0" smtClean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、</a:t>
            </a:r>
            <a:r>
              <a:rPr lang="en-US" sz="1800" b="1" dirty="0" err="1" smtClean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接受错误存在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03639" y="1501445"/>
            <a:ext cx="2536546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面对错误时，首先要接受它们的存在，</a:t>
            </a:r>
            <a:r>
              <a:rPr lang="en-US" sz="1400" dirty="0" err="1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而不是逃避或否认</a:t>
            </a:r>
            <a:r>
              <a:rPr lang="en-US" sz="1400" dirty="0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  <a:endParaRPr lang="en-US" sz="1400" dirty="0">
              <a:solidFill>
                <a:srgbClr val="000000"/>
              </a:solidFill>
              <a:latin typeface="Microsoft Yahei" pitchFamily="34" charset="0"/>
              <a:ea typeface="Microsoft Yahei" pitchFamily="34" charset="-122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3291927" y="936305"/>
            <a:ext cx="2560320" cy="17373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304212" y="1063624"/>
            <a:ext cx="2536546" cy="4868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 smtClean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r>
              <a:rPr lang="zh-CN" altLang="en-US" sz="1800" b="1" dirty="0" smtClean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、</a:t>
            </a:r>
            <a:r>
              <a:rPr lang="en-US" sz="1800" b="1" dirty="0" err="1" smtClean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深入分析错误原因</a:t>
            </a:r>
            <a:endParaRPr lang="en-US" sz="1500" dirty="0"/>
          </a:p>
        </p:txBody>
      </p:sp>
      <p:sp>
        <p:nvSpPr>
          <p:cNvPr id="9" name="Text 4"/>
          <p:cNvSpPr/>
          <p:nvPr/>
        </p:nvSpPr>
        <p:spPr>
          <a:xfrm>
            <a:off x="3304212" y="1501445"/>
            <a:ext cx="2536546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通过找出根本原因，可以更好地避免未来再次犯类似的错误，从而提升个人能力和经验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5980214" y="936305"/>
            <a:ext cx="2560320" cy="173736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992112" y="1063545"/>
            <a:ext cx="2536546" cy="4868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 smtClean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r>
              <a:rPr lang="zh-CN" altLang="en-US" sz="1800" b="1" dirty="0" smtClean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、</a:t>
            </a:r>
            <a:r>
              <a:rPr lang="en-US" sz="1800" b="1" dirty="0" err="1" smtClean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制定改进计划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5992112" y="1501366"/>
            <a:ext cx="2536546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明确具体的行动方案和目标，逐步落实改进措施，确保能够有效地纠正错误并提升自我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1883799" y="2816273"/>
            <a:ext cx="2560320" cy="173736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895806" y="2761427"/>
            <a:ext cx="2536546" cy="85113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 smtClean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r>
              <a:rPr lang="zh-CN" altLang="en-US" sz="1800" b="1" dirty="0" smtClean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、</a:t>
            </a:r>
            <a:r>
              <a:rPr lang="en-US" sz="1800" b="1" dirty="0" err="1" smtClean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反思错误带来的</a:t>
            </a:r>
            <a:endParaRPr lang="en-US" sz="1800" b="1" dirty="0" smtClean="0">
              <a:solidFill>
                <a:srgbClr val="2E9CFF"/>
              </a:solidFill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 err="1" smtClean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教训</a:t>
            </a:r>
            <a:endParaRPr lang="en-US" sz="1500" dirty="0"/>
          </a:p>
        </p:txBody>
      </p:sp>
      <p:sp>
        <p:nvSpPr>
          <p:cNvPr id="15" name="Text 8"/>
          <p:cNvSpPr/>
          <p:nvPr/>
        </p:nvSpPr>
        <p:spPr>
          <a:xfrm>
            <a:off x="1907573" y="3489272"/>
            <a:ext cx="2536546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通过反思错误带来的经验和启示，可以增强个人的应对能力</a:t>
            </a:r>
            <a:r>
              <a:rPr lang="en-US" sz="1400" dirty="0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，</a:t>
            </a: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提高解决问题的综合素质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4700054" y="2816273"/>
            <a:ext cx="2560320" cy="173736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4712399" y="2943730"/>
            <a:ext cx="2536546" cy="4868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 smtClean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r>
              <a:rPr lang="zh-CN" altLang="en-US" sz="1800" b="1" dirty="0" smtClean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、</a:t>
            </a:r>
            <a:r>
              <a:rPr lang="en-US" sz="1800" b="1" dirty="0" err="1" smtClean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积极调整心态</a:t>
            </a:r>
            <a:endParaRPr lang="en-US" sz="1500" dirty="0"/>
          </a:p>
        </p:txBody>
      </p:sp>
      <p:sp>
        <p:nvSpPr>
          <p:cNvPr id="18" name="Text 10"/>
          <p:cNvSpPr/>
          <p:nvPr/>
        </p:nvSpPr>
        <p:spPr>
          <a:xfrm>
            <a:off x="4712399" y="3381551"/>
            <a:ext cx="2536546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将错误视为成长的一部分，以平和的心态面对挫折，有助于减轻心理负担并激发更强的动力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64630"/>
    </mc:Choice>
    <mc:Fallback>
      <p:transition advTm="6463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763638" y="1149734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spcBef>
                <a:spcPts val="375"/>
              </a:spcBef>
            </a:pPr>
            <a:r>
              <a:rPr lang="en-US" sz="7800" b="1" dirty="0">
                <a:solidFill>
                  <a:srgbClr val="FFFFFF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>
              <a:solidFill>
                <a:prstClr val="black"/>
              </a:solidFill>
            </a:endParaRPr>
          </a:p>
        </p:txBody>
      </p:sp>
      <p:sp>
        <p:nvSpPr>
          <p:cNvPr id="5" name="Text 1"/>
          <p:cNvSpPr/>
          <p:nvPr/>
        </p:nvSpPr>
        <p:spPr>
          <a:xfrm>
            <a:off x="763638" y="2109116"/>
            <a:ext cx="364878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112500"/>
              </a:lnSpc>
              <a:spcBef>
                <a:spcPts val="375"/>
              </a:spcBef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建立积极心态与目标设定</a:t>
            </a:r>
            <a:endParaRPr lang="en-US" sz="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998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977"/>
    </mc:Choice>
    <mc:Fallback>
      <p:transition advTm="3977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培养乐观生活态度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pic>
        <p:nvPicPr>
          <p:cNvPr id="4" name="Image 1" descr="https://sgw-dx.xf-yun.com/api/v1/sparkdesk/_1729248626735b073677d78e1462199f5c3ec86e3bae5.jpg?authorization=c2ltcGxlLWp3dCBhaz1zcGFya2Rlc2s4MDAwMDAwMDAwMDE7ZXhwPTMzMDYwNDg2MjY7YWxnbz1obWFjLXNoYTI1NjtzaWc9ekdGVzlEaGljZTJFLzU5bkdmdDQ4cWJ6Qy9WbzlUWlZpNGJuM2QxdWJETT0=&amp;x_location=7YfmxI7B7uKO7jlRxIftd6_vdo=="/>
          <p:cNvPicPr>
            <a:picLocks noChangeAspect="1"/>
          </p:cNvPicPr>
          <p:nvPr/>
        </p:nvPicPr>
        <p:blipFill>
          <a:blip r:embed="rId5"/>
          <a:srcRect l="21910" r="21910"/>
          <a:stretch/>
        </p:blipFill>
        <p:spPr>
          <a:xfrm>
            <a:off x="584339" y="1623460"/>
            <a:ext cx="2278313" cy="2278313"/>
          </a:xfrm>
          <a:prstGeom prst="ellipse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2178" y="959458"/>
            <a:ext cx="2321960" cy="507837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2322178" y="1005178"/>
            <a:ext cx="2321960" cy="42062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积极自我对话</a:t>
            </a:r>
            <a:endParaRPr lang="en-US" sz="1500" dirty="0"/>
          </a:p>
        </p:txBody>
      </p:sp>
      <p:sp>
        <p:nvSpPr>
          <p:cNvPr id="7" name="Text 2"/>
          <p:cNvSpPr/>
          <p:nvPr/>
        </p:nvSpPr>
        <p:spPr>
          <a:xfrm>
            <a:off x="4653282" y="901752"/>
            <a:ext cx="3236785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通过积极的自我对话，可以提升个人对生活事件的解释方式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8" name="Text 3"/>
          <p:cNvSpPr/>
          <p:nvPr/>
        </p:nvSpPr>
        <p:spPr>
          <a:xfrm>
            <a:off x="5137237" y="1676372"/>
            <a:ext cx="3236976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设定切实可行的短期和长期目标，使每天有具体的任务可完成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8701" y="1734078"/>
            <a:ext cx="2321960" cy="50783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808701" y="1774685"/>
            <a:ext cx="2321662" cy="42062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设定现实目标</a:t>
            </a:r>
            <a:endParaRPr lang="en-US" sz="1500" dirty="0"/>
          </a:p>
        </p:txBody>
      </p:sp>
      <p:sp>
        <p:nvSpPr>
          <p:cNvPr id="11" name="Text 5"/>
          <p:cNvSpPr/>
          <p:nvPr/>
        </p:nvSpPr>
        <p:spPr>
          <a:xfrm>
            <a:off x="5322685" y="2450993"/>
            <a:ext cx="3236976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每天花时间思考并记录下值得感激的事物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1581" y="2508698"/>
            <a:ext cx="2321960" cy="507837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2991581" y="2544506"/>
            <a:ext cx="2321662" cy="42062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学会感恩</a:t>
            </a:r>
            <a:endParaRPr lang="en-US" sz="1500" dirty="0"/>
          </a:p>
        </p:txBody>
      </p:sp>
      <p:sp>
        <p:nvSpPr>
          <p:cNvPr id="14" name="Text 7"/>
          <p:cNvSpPr/>
          <p:nvPr/>
        </p:nvSpPr>
        <p:spPr>
          <a:xfrm>
            <a:off x="5130661" y="3225613"/>
            <a:ext cx="3236976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在生活中寻找或创造幽默元素，可以帮助缓解压力和焦虑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1269" y="3283319"/>
            <a:ext cx="2321960" cy="507837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2808701" y="3324811"/>
            <a:ext cx="2321662" cy="42062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培养幽默感</a:t>
            </a:r>
            <a:endParaRPr lang="en-US" sz="1500" dirty="0"/>
          </a:p>
        </p:txBody>
      </p:sp>
      <p:sp>
        <p:nvSpPr>
          <p:cNvPr id="17" name="Text 9"/>
          <p:cNvSpPr/>
          <p:nvPr/>
        </p:nvSpPr>
        <p:spPr>
          <a:xfrm>
            <a:off x="4648917" y="4107955"/>
            <a:ext cx="3910743" cy="4078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认识到没有人是完美的，每个人都会犯错</a:t>
            </a:r>
            <a:r>
              <a:rPr lang="en-US" sz="1400" dirty="0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  <a:endParaRPr lang="en-US" sz="1400" dirty="0">
              <a:solidFill>
                <a:srgbClr val="000000"/>
              </a:solidFill>
              <a:latin typeface="Microsoft Yahei" pitchFamily="34" charset="0"/>
              <a:ea typeface="Microsoft Yahei" pitchFamily="34" charset="-122"/>
            </a:endParaRPr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2178" y="4057939"/>
            <a:ext cx="2321960" cy="507837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2322327" y="4099432"/>
            <a:ext cx="2321662" cy="42062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接受不完美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927"/>
    </mc:Choice>
    <mc:Fallback>
      <p:transition advTm="3927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设定实际可行目标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30" y="2771825"/>
            <a:ext cx="2450592" cy="4572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650" y="2771825"/>
            <a:ext cx="2450592" cy="45720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30" y="975223"/>
            <a:ext cx="2450592" cy="457200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650" y="975223"/>
            <a:ext cx="2450592" cy="457200"/>
          </a:xfrm>
          <a:prstGeom prst="rect">
            <a:avLst/>
          </a:prstGeom>
        </p:spPr>
      </p:pic>
      <p:pic>
        <p:nvPicPr>
          <p:cNvPr id="8" name="Image 5" descr="https://sgw-dx.xf-yun.com/api/v1/sparkdesk/_1729248626985285c927004a741b2a00f212f6aa8d800.jpg?authorization=c2ltcGxlLWp3dCBhaz1zcGFya2Rlc2s4MDAwMDAwMDAwMDE7ZXhwPTMzMDYwNDg2Mjc7YWxnbz1obWFjLXNoYTI1NjtzaWc9OU52MWVQMGxYSU05U2tHazA3ek8xYUdCTHcrc001ZVU3ZEhEMmZNQ2wzMD0=&amp;x_location=7YfmxI7B7uKO7jlRxIftd6_vdo=="/>
          <p:cNvPicPr>
            <a:picLocks noChangeAspect="1"/>
          </p:cNvPicPr>
          <p:nvPr/>
        </p:nvPicPr>
        <p:blipFill>
          <a:blip r:embed="rId6"/>
          <a:srcRect l="30924" r="28916"/>
          <a:stretch/>
        </p:blipFill>
        <p:spPr>
          <a:xfrm>
            <a:off x="6220991" y="975223"/>
            <a:ext cx="2357379" cy="3300790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565630" y="975223"/>
            <a:ext cx="2450592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明确目标具体性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591970" y="1450096"/>
            <a:ext cx="2450592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设定目标时应确保其具体性，避免使用模糊或笼统的表述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2000" dirty="0"/>
          </a:p>
        </p:txBody>
      </p:sp>
      <p:sp>
        <p:nvSpPr>
          <p:cNvPr id="11" name="Text 3"/>
          <p:cNvSpPr/>
          <p:nvPr/>
        </p:nvSpPr>
        <p:spPr>
          <a:xfrm>
            <a:off x="3419650" y="975223"/>
            <a:ext cx="2450592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制定可衡量标准</a:t>
            </a:r>
            <a:endParaRPr lang="en-US" sz="1500" dirty="0"/>
          </a:p>
        </p:txBody>
      </p:sp>
      <p:sp>
        <p:nvSpPr>
          <p:cNvPr id="12" name="Text 4"/>
          <p:cNvSpPr/>
          <p:nvPr/>
        </p:nvSpPr>
        <p:spPr>
          <a:xfrm>
            <a:off x="3419650" y="1418707"/>
            <a:ext cx="2450592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目标需要具备可衡量性，即通过量化指标来衡量进度和成果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1400" dirty="0"/>
          </a:p>
        </p:txBody>
      </p:sp>
      <p:sp>
        <p:nvSpPr>
          <p:cNvPr id="13" name="Text 5"/>
          <p:cNvSpPr/>
          <p:nvPr/>
        </p:nvSpPr>
        <p:spPr>
          <a:xfrm>
            <a:off x="565630" y="2771825"/>
            <a:ext cx="2450592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关注目标可实现性</a:t>
            </a:r>
            <a:endParaRPr lang="en-US" sz="1500" dirty="0"/>
          </a:p>
        </p:txBody>
      </p:sp>
      <p:sp>
        <p:nvSpPr>
          <p:cNvPr id="14" name="Text 6"/>
          <p:cNvSpPr/>
          <p:nvPr/>
        </p:nvSpPr>
        <p:spPr>
          <a:xfrm>
            <a:off x="565630" y="3215309"/>
            <a:ext cx="2450592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目标应具备可实现性，避免设置过高或过低的期望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2000" dirty="0"/>
          </a:p>
        </p:txBody>
      </p:sp>
      <p:sp>
        <p:nvSpPr>
          <p:cNvPr id="15" name="Text 7"/>
          <p:cNvSpPr/>
          <p:nvPr/>
        </p:nvSpPr>
        <p:spPr>
          <a:xfrm>
            <a:off x="3419650" y="2771825"/>
            <a:ext cx="2450592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考虑目标相关性</a:t>
            </a:r>
            <a:endParaRPr lang="en-US" sz="1500" dirty="0"/>
          </a:p>
        </p:txBody>
      </p:sp>
      <p:sp>
        <p:nvSpPr>
          <p:cNvPr id="16" name="Text 8"/>
          <p:cNvSpPr/>
          <p:nvPr/>
        </p:nvSpPr>
        <p:spPr>
          <a:xfrm>
            <a:off x="3419650" y="3215309"/>
            <a:ext cx="2450592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目标应与其他计划或任务具有相关性，形成协调一致的战略目标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104"/>
    </mc:Choice>
    <mc:Fallback>
      <p:transition advTm="1104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6252" y="1149734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7800" b="1" dirty="0">
                <a:solidFill>
                  <a:srgbClr val="FFFFFF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06252" y="2109116"/>
            <a:ext cx="364878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寻求支持与成长资源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寻找专业指导与帮助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5267" y="2740357"/>
            <a:ext cx="914400" cy="914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539750" y="2859229"/>
            <a:ext cx="745435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1611" y="2159826"/>
            <a:ext cx="914400" cy="914400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7955" y="1579295"/>
            <a:ext cx="914400" cy="914400"/>
          </a:xfrm>
          <a:prstGeom prst="rect">
            <a:avLst/>
          </a:prstGeom>
        </p:spPr>
      </p:pic>
      <p:sp>
        <p:nvSpPr>
          <p:cNvPr id="8" name="Shape 2"/>
          <p:cNvSpPr/>
          <p:nvPr/>
        </p:nvSpPr>
        <p:spPr>
          <a:xfrm>
            <a:off x="4181697" y="3412780"/>
            <a:ext cx="785191" cy="0"/>
          </a:xfrm>
          <a:custGeom>
            <a:avLst/>
            <a:gdLst/>
            <a:ahLst/>
            <a:cxnLst/>
            <a:rect l="l" t="t" r="r" b="b"/>
            <a:pathLst>
              <a:path w="785191">
                <a:moveTo>
                  <a:pt x="0" y="0"/>
                </a:moveTo>
                <a:lnTo>
                  <a:pt x="785191" y="0"/>
                </a:lnTo>
              </a:path>
            </a:pathLst>
          </a:custGeom>
          <a:noFill/>
          <a:ln w="19050">
            <a:solidFill>
              <a:srgbClr val="2E9CFF"/>
            </a:solidFill>
            <a:prstDash val="solid"/>
            <a:headEnd type="none"/>
            <a:tailEnd type="arrow"/>
          </a:ln>
        </p:spPr>
      </p:sp>
      <p:sp>
        <p:nvSpPr>
          <p:cNvPr id="9" name="Shape 3"/>
          <p:cNvSpPr/>
          <p:nvPr/>
        </p:nvSpPr>
        <p:spPr>
          <a:xfrm>
            <a:off x="4127032" y="1198645"/>
            <a:ext cx="894522" cy="0"/>
          </a:xfrm>
          <a:custGeom>
            <a:avLst/>
            <a:gdLst/>
            <a:ahLst/>
            <a:cxnLst/>
            <a:rect l="l" t="t" r="r" b="b"/>
            <a:pathLst>
              <a:path w="894522">
                <a:moveTo>
                  <a:pt x="894522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B5CE6"/>
            </a:solidFill>
            <a:prstDash val="solid"/>
            <a:headEnd type="none"/>
            <a:tailEnd type="arrow"/>
          </a:ln>
        </p:spPr>
      </p:sp>
      <p:sp>
        <p:nvSpPr>
          <p:cNvPr id="10" name="Shape 4"/>
          <p:cNvSpPr/>
          <p:nvPr/>
        </p:nvSpPr>
        <p:spPr>
          <a:xfrm>
            <a:off x="5257354" y="2027868"/>
            <a:ext cx="785191" cy="0"/>
          </a:xfrm>
          <a:custGeom>
            <a:avLst/>
            <a:gdLst/>
            <a:ahLst/>
            <a:cxnLst/>
            <a:rect l="l" t="t" r="r" b="b"/>
            <a:pathLst>
              <a:path w="785191">
                <a:moveTo>
                  <a:pt x="0" y="0"/>
                </a:moveTo>
                <a:lnTo>
                  <a:pt x="785191" y="0"/>
                </a:lnTo>
              </a:path>
            </a:pathLst>
          </a:custGeom>
          <a:noFill/>
          <a:ln w="19050">
            <a:solidFill>
              <a:srgbClr val="2E9CFF"/>
            </a:solidFill>
            <a:prstDash val="solid"/>
            <a:headEnd type="none"/>
            <a:tailEnd type="arrow"/>
          </a:ln>
        </p:spPr>
      </p:sp>
      <p:sp>
        <p:nvSpPr>
          <p:cNvPr id="11" name="Shape 5"/>
          <p:cNvSpPr/>
          <p:nvPr/>
        </p:nvSpPr>
        <p:spPr>
          <a:xfrm>
            <a:off x="3101455" y="2603568"/>
            <a:ext cx="894522" cy="0"/>
          </a:xfrm>
          <a:custGeom>
            <a:avLst/>
            <a:gdLst/>
            <a:ahLst/>
            <a:cxnLst/>
            <a:rect l="l" t="t" r="r" b="b"/>
            <a:pathLst>
              <a:path w="894522">
                <a:moveTo>
                  <a:pt x="894522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B5CE6"/>
            </a:solidFill>
            <a:prstDash val="solid"/>
            <a:headEnd type="none"/>
            <a:tailEnd type="arrow"/>
          </a:ln>
        </p:spPr>
      </p:sp>
      <p:sp>
        <p:nvSpPr>
          <p:cNvPr id="12" name="Text 6"/>
          <p:cNvSpPr/>
          <p:nvPr/>
        </p:nvSpPr>
        <p:spPr>
          <a:xfrm>
            <a:off x="4938782" y="1103920"/>
            <a:ext cx="745435" cy="70408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5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4006094" y="2283270"/>
            <a:ext cx="745435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4472438" y="1707311"/>
            <a:ext cx="745435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700" b="1" dirty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1074420" y="929945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寻求心理咨询师帮助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1258464" y="1307592"/>
            <a:ext cx="2844211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心理咨询师能够提供专业的心理评估和指导，帮助个体识别和解决心理问题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17" name="Text 11"/>
          <p:cNvSpPr/>
          <p:nvPr/>
        </p:nvSpPr>
        <p:spPr>
          <a:xfrm>
            <a:off x="6074359" y="1762049"/>
            <a:ext cx="2716024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寻找职业规划专家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6074359" y="2136953"/>
            <a:ext cx="2716024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职业规划专家可以帮助个人明确职业目标和发展方向，提供专业的职业规划建议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19" name="Text 13"/>
          <p:cNvSpPr/>
          <p:nvPr/>
        </p:nvSpPr>
        <p:spPr>
          <a:xfrm>
            <a:off x="555669" y="2331381"/>
            <a:ext cx="2538506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加入支持小组与社群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55669" y="2702052"/>
            <a:ext cx="2523744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支持小组和社群为个体提供了一个分享经验和情感的平台，可以相互鼓励和支持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21" name="Text 15"/>
          <p:cNvSpPr/>
          <p:nvPr/>
        </p:nvSpPr>
        <p:spPr>
          <a:xfrm>
            <a:off x="5011826" y="3170225"/>
            <a:ext cx="279080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寻求法律或财务专业咨询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5011826" y="3531413"/>
            <a:ext cx="2790800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在面临法律或财务问题时，寻求相关专业人士的帮助是必要的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299" y="998764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加入兴趣小组或社群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594" y="1188720"/>
            <a:ext cx="516835" cy="516835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932" y="1188720"/>
            <a:ext cx="516835" cy="516835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594" y="2852928"/>
            <a:ext cx="516835" cy="516835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932" y="2852928"/>
            <a:ext cx="516835" cy="516835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404884" y="1189634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确定兴趣点</a:t>
            </a:r>
            <a:endParaRPr lang="en-US" sz="1500" dirty="0"/>
          </a:p>
        </p:txBody>
      </p:sp>
      <p:sp>
        <p:nvSpPr>
          <p:cNvPr id="9" name="Text 2"/>
          <p:cNvSpPr/>
          <p:nvPr/>
        </p:nvSpPr>
        <p:spPr>
          <a:xfrm>
            <a:off x="1405226" y="1569110"/>
            <a:ext cx="2840094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通过自我探索和尝试不同的活动，</a:t>
            </a:r>
            <a:r>
              <a:rPr lang="en-US" sz="1400" dirty="0" err="1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找到真正激发热情的领域</a:t>
            </a:r>
            <a:r>
              <a:rPr lang="en-US" sz="1400" dirty="0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  <a:endParaRPr lang="en-US" sz="1400" dirty="0">
              <a:solidFill>
                <a:srgbClr val="000000"/>
              </a:solidFill>
              <a:latin typeface="Microsoft Yahei" pitchFamily="34" charset="0"/>
              <a:ea typeface="Microsoft Yahei" pitchFamily="34" charset="-122"/>
            </a:endParaRPr>
          </a:p>
        </p:txBody>
      </p:sp>
      <p:sp>
        <p:nvSpPr>
          <p:cNvPr id="10" name="Text 3"/>
          <p:cNvSpPr/>
          <p:nvPr/>
        </p:nvSpPr>
        <p:spPr>
          <a:xfrm>
            <a:off x="5322174" y="1188720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搜索相关社群</a:t>
            </a:r>
            <a:endParaRPr lang="en-US" sz="1500" dirty="0"/>
          </a:p>
        </p:txBody>
      </p:sp>
      <p:sp>
        <p:nvSpPr>
          <p:cNvPr id="11" name="Text 4"/>
          <p:cNvSpPr/>
          <p:nvPr/>
        </p:nvSpPr>
        <p:spPr>
          <a:xfrm>
            <a:off x="5322174" y="1569110"/>
            <a:ext cx="2924138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利用网络平台搜索与自己兴趣相关的社群</a:t>
            </a:r>
            <a:r>
              <a:rPr lang="zh-CN" altLang="en-US" sz="1400" dirty="0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  <a:endParaRPr lang="en-US" sz="1400" dirty="0">
              <a:solidFill>
                <a:srgbClr val="000000"/>
              </a:solidFill>
              <a:latin typeface="Microsoft Yahei" pitchFamily="34" charset="0"/>
              <a:ea typeface="Microsoft Yahei" pitchFamily="34" charset="-122"/>
            </a:endParaRPr>
          </a:p>
        </p:txBody>
      </p:sp>
      <p:sp>
        <p:nvSpPr>
          <p:cNvPr id="12" name="Text 5"/>
          <p:cNvSpPr/>
          <p:nvPr/>
        </p:nvSpPr>
        <p:spPr>
          <a:xfrm>
            <a:off x="1404884" y="2834640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参与活动并交流</a:t>
            </a:r>
            <a:endParaRPr lang="en-US" sz="1500" dirty="0"/>
          </a:p>
        </p:txBody>
      </p:sp>
      <p:sp>
        <p:nvSpPr>
          <p:cNvPr id="13" name="Text 6"/>
          <p:cNvSpPr/>
          <p:nvPr/>
        </p:nvSpPr>
        <p:spPr>
          <a:xfrm>
            <a:off x="1404884" y="3198571"/>
            <a:ext cx="2840436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通过实际参与和互动，</a:t>
            </a:r>
            <a:r>
              <a:rPr lang="en-US" sz="1400" dirty="0" err="1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可以更深入</a:t>
            </a:r>
            <a:r>
              <a:rPr lang="zh-CN" altLang="en-US" sz="1400" dirty="0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的</a:t>
            </a:r>
            <a:r>
              <a:rPr lang="en-US" sz="1400" dirty="0" err="1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了解社群文化和成员构成</a:t>
            </a: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，从而更好地融入群体，建立新的社交关系</a:t>
            </a: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1500" dirty="0"/>
          </a:p>
        </p:txBody>
      </p:sp>
      <p:sp>
        <p:nvSpPr>
          <p:cNvPr id="14" name="Text 7"/>
          <p:cNvSpPr/>
          <p:nvPr/>
        </p:nvSpPr>
        <p:spPr>
          <a:xfrm>
            <a:off x="5322174" y="2834640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提供价值与反馈</a:t>
            </a:r>
            <a:endParaRPr lang="en-US" sz="1500" dirty="0"/>
          </a:p>
        </p:txBody>
      </p:sp>
      <p:sp>
        <p:nvSpPr>
          <p:cNvPr id="15" name="Text 8"/>
          <p:cNvSpPr/>
          <p:nvPr/>
        </p:nvSpPr>
        <p:spPr>
          <a:xfrm>
            <a:off x="5322174" y="3198571"/>
            <a:ext cx="2849432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关注社群动态，给予有价值的反馈和建议，提升自己在群体中的影响力和认可度</a:t>
            </a: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sz="1500" dirty="0"/>
          </a:p>
        </p:txBody>
      </p:sp>
      <p:sp>
        <p:nvSpPr>
          <p:cNvPr id="16" name="Text 9"/>
          <p:cNvSpPr/>
          <p:nvPr/>
        </p:nvSpPr>
        <p:spPr>
          <a:xfrm>
            <a:off x="813450" y="1143000"/>
            <a:ext cx="544267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17" name="Text 10"/>
          <p:cNvSpPr/>
          <p:nvPr/>
        </p:nvSpPr>
        <p:spPr>
          <a:xfrm>
            <a:off x="4687356" y="1143000"/>
            <a:ext cx="598226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8" name="Text 11"/>
          <p:cNvSpPr/>
          <p:nvPr/>
        </p:nvSpPr>
        <p:spPr>
          <a:xfrm>
            <a:off x="804306" y="2807208"/>
            <a:ext cx="582632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9" name="Text 12"/>
          <p:cNvSpPr/>
          <p:nvPr/>
        </p:nvSpPr>
        <p:spPr>
          <a:xfrm>
            <a:off x="4696500" y="2807208"/>
            <a:ext cx="570794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1034228" y="1149734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7800" b="1" dirty="0">
                <a:solidFill>
                  <a:srgbClr val="FFFFFF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1034228" y="2103682"/>
            <a:ext cx="364878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不断进步与自我超越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9742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设定挑战性任务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8346" y="1766736"/>
            <a:ext cx="914400" cy="9144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611254" y="1766736"/>
            <a:ext cx="914400" cy="91440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4618346" y="2681136"/>
            <a:ext cx="914400" cy="914400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 flipV="1">
            <a:off x="3611254" y="2681136"/>
            <a:ext cx="914400" cy="914400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4123771" y="2223936"/>
            <a:ext cx="919540" cy="919540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确定高难度目标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642434" y="1443838"/>
            <a:ext cx="2971800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设定具有挑战性的目标能够激发潜能和创造力</a:t>
            </a:r>
            <a:r>
              <a:rPr lang="en-US" sz="1400" dirty="0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  <a:endParaRPr lang="en-US" sz="1400" dirty="0">
              <a:solidFill>
                <a:srgbClr val="000000"/>
              </a:solidFill>
              <a:latin typeface="Microsoft Yahei" pitchFamily="34" charset="0"/>
              <a:ea typeface="Microsoft Yahei" pitchFamily="34" charset="-122"/>
            </a:endParaRPr>
          </a:p>
        </p:txBody>
      </p:sp>
      <p:sp>
        <p:nvSpPr>
          <p:cNvPr id="11" name="Text 3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明确长期愿景</a:t>
            </a:r>
            <a:endParaRPr lang="en-US" sz="1500" dirty="0"/>
          </a:p>
        </p:txBody>
      </p:sp>
      <p:sp>
        <p:nvSpPr>
          <p:cNvPr id="12" name="Text 4"/>
          <p:cNvSpPr/>
          <p:nvPr/>
        </p:nvSpPr>
        <p:spPr>
          <a:xfrm>
            <a:off x="5535727" y="1443838"/>
            <a:ext cx="2971800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在设定挑战性任务前，首先要明确自己的价值观和长期愿景</a:t>
            </a:r>
            <a:r>
              <a:rPr lang="en-US" sz="1400" dirty="0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  <a:endParaRPr lang="en-US" sz="1400" dirty="0">
              <a:solidFill>
                <a:srgbClr val="000000"/>
              </a:solidFill>
              <a:latin typeface="Microsoft Yahei" pitchFamily="34" charset="0"/>
              <a:ea typeface="Microsoft Yahei" pitchFamily="34" charset="-122"/>
            </a:endParaRPr>
          </a:p>
        </p:txBody>
      </p:sp>
      <p:sp>
        <p:nvSpPr>
          <p:cNvPr id="13" name="Text 5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2E9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分解任务步骤</a:t>
            </a:r>
            <a:endParaRPr lang="en-US" sz="1500" dirty="0"/>
          </a:p>
        </p:txBody>
      </p:sp>
      <p:sp>
        <p:nvSpPr>
          <p:cNvPr id="14" name="Text 6"/>
          <p:cNvSpPr/>
          <p:nvPr/>
        </p:nvSpPr>
        <p:spPr>
          <a:xfrm>
            <a:off x="642434" y="3202229"/>
            <a:ext cx="2971800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将大目标分解成小步骤，每个小步骤都是一个具体的挑战</a:t>
            </a:r>
            <a:r>
              <a:rPr lang="en-US" sz="1400" dirty="0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  <a:endParaRPr lang="en-US" sz="1400" dirty="0">
              <a:solidFill>
                <a:srgbClr val="000000"/>
              </a:solidFill>
              <a:latin typeface="Microsoft Yahei" pitchFamily="34" charset="0"/>
              <a:ea typeface="Microsoft Yahei" pitchFamily="34" charset="-122"/>
            </a:endParaRPr>
          </a:p>
        </p:txBody>
      </p:sp>
      <p:sp>
        <p:nvSpPr>
          <p:cNvPr id="15" name="Text 7"/>
          <p:cNvSpPr/>
          <p:nvPr/>
        </p:nvSpPr>
        <p:spPr>
          <a:xfrm>
            <a:off x="5612587" y="2613355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寻求外部支持</a:t>
            </a:r>
            <a:endParaRPr lang="en-US" sz="1500" dirty="0"/>
          </a:p>
        </p:txBody>
      </p:sp>
      <p:sp>
        <p:nvSpPr>
          <p:cNvPr id="16" name="Text 8"/>
          <p:cNvSpPr/>
          <p:nvPr/>
        </p:nvSpPr>
        <p:spPr>
          <a:xfrm>
            <a:off x="5535727" y="3202229"/>
            <a:ext cx="2971800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设定挑战性任务时，寻求他人的支持和指导非常重要</a:t>
            </a:r>
            <a:r>
              <a:rPr lang="en-US" sz="1400" dirty="0" smtClean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  <a:endParaRPr lang="en-US" sz="1400" dirty="0">
              <a:solidFill>
                <a:srgbClr val="000000"/>
              </a:solidFill>
              <a:latin typeface="Microsoft Yahei" pitchFamily="34" charset="0"/>
              <a:ea typeface="Microsoft Yahei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" descr="https://sgw-dx.xf-yun.com/api/v1/sparkdesk/_17292486383805c254d75a9c3441b84a0ecde08f73892.jpg?authorization=c2ltcGxlLWp3dCBhaz1zcGFya2Rlc2s4MDAwMDAwMDAwMDE7ZXhwPTMzMDYwNDg2Mzg7YWxnbz1obWFjLXNoYTI1NjtzaWc9eEh6RVhqZ253bEQ3Z25Ha0l6SmE2M0ZhRkdvNmVFb0g0RUxleDRmWFl1cz0=&amp;x_location=7YfmxI7B7uKO7jlRxIftd6_vdo=="/>
          <p:cNvPicPr>
            <a:picLocks noChangeAspect="1"/>
          </p:cNvPicPr>
          <p:nvPr/>
        </p:nvPicPr>
        <p:blipFill>
          <a:blip r:embed="rId4"/>
          <a:srcRect l="21910" r="21910"/>
          <a:stretch/>
        </p:blipFill>
        <p:spPr>
          <a:xfrm>
            <a:off x="3597250" y="1596542"/>
            <a:ext cx="1949575" cy="1949575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00" b="1" dirty="0">
                <a:solidFill>
                  <a:srgbClr val="12378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持续学习新知识和技能</a:t>
            </a: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制定学习计划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2434" y="1443838"/>
            <a:ext cx="2971800" cy="126957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建立详细的学习计划，有助于系统性地掌握新知识和技能。计划应包括学习目标、时间安排和资源配置，确保每一步都有明确的方向和进度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7" name="Text 3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利用多种学习资源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5535727" y="1443838"/>
            <a:ext cx="2971800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通过书籍、线上课程、研讨会等多种渠道获取知识。选择高质量的学习资源，可以更快速、系统地掌握新知识，提升学习效率和效果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9" name="Text 5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培养实践能力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642434" y="3202229"/>
            <a:ext cx="2971800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将理论知识应用于实际中，通过不断实践来巩固和拓展所学内容。实践不仅能够加深理解，还能发现理论中的不足之处，从而进行改进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  <p:sp>
        <p:nvSpPr>
          <p:cNvPr id="11" name="Text 7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00" b="1" dirty="0">
                <a:solidFill>
                  <a:srgbClr val="1B5C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建立反馈机制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5535727" y="3202229"/>
            <a:ext cx="2971800" cy="126957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>
              <a:spcBef>
                <a:spcPts val="375"/>
              </a:spcBef>
            </a:pPr>
            <a:r>
              <a:rPr lang="en-US" sz="1400" dirty="0" err="1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定期对学习过程进行自我评估和反思，及时调整学习方法和策略。通过反馈机制，可以更有效地发现并解决学习中的问题，提高学习效果</a:t>
            </a:r>
            <a:r>
              <a:rPr lang="en-US" sz="14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4675" y="1539785"/>
            <a:ext cx="4452077" cy="14173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6750" b="1" dirty="0">
                <a:solidFill>
                  <a:srgbClr val="0B3EAA">
                    <a:alpha val="3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THANKS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6630" y="1352333"/>
            <a:ext cx="3468168" cy="76809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感谢观看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82901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387</Words>
  <Application>Microsoft Office PowerPoint</Application>
  <PresentationFormat>全屏显示(16:9)</PresentationFormat>
  <Paragraphs>155</Paragraphs>
  <Slides>20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Administrator</cp:lastModifiedBy>
  <cp:revision>10</cp:revision>
  <dcterms:created xsi:type="dcterms:W3CDTF">2024-10-18T10:51:21Z</dcterms:created>
  <dcterms:modified xsi:type="dcterms:W3CDTF">2024-10-22T11:51:37Z</dcterms:modified>
</cp:coreProperties>
</file>